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14"/>
  </p:notesMasterIdLst>
  <p:sldIdLst>
    <p:sldId id="297" r:id="rId5"/>
    <p:sldId id="287" r:id="rId6"/>
    <p:sldId id="302" r:id="rId7"/>
    <p:sldId id="304" r:id="rId8"/>
    <p:sldId id="324" r:id="rId9"/>
    <p:sldId id="300" r:id="rId10"/>
    <p:sldId id="303" r:id="rId11"/>
    <p:sldId id="312" r:id="rId12"/>
    <p:sldId id="325"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DP" initials="OMDP" lastIdx="1" clrIdx="0">
    <p:extLst>
      <p:ext uri="{19B8F6BF-5375-455C-9EA6-DF929625EA0E}">
        <p15:presenceInfo xmlns:p15="http://schemas.microsoft.com/office/powerpoint/2012/main" userId="OM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B2A"/>
    <a:srgbClr val="325095"/>
    <a:srgbClr val="007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F56A8-1079-7C4F-B506-DAF0F6E994FA}" v="18" dt="2019-09-26T07:49:55.370"/>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093" autoAdjust="0"/>
  </p:normalViewPr>
  <p:slideViewPr>
    <p:cSldViewPr snapToGrid="0" snapToObjects="1">
      <p:cViewPr varScale="1">
        <p:scale>
          <a:sx n="63" d="100"/>
          <a:sy n="63" d="100"/>
        </p:scale>
        <p:origin x="14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1" y="0"/>
            <a:ext cx="2945659" cy="498056"/>
          </a:xfrm>
          <a:prstGeom prst="rect">
            <a:avLst/>
          </a:prstGeom>
        </p:spPr>
        <p:txBody>
          <a:bodyPr vert="horz" lIns="91404" tIns="45701" rIns="91404" bIns="45701" rtlCol="0"/>
          <a:lstStyle>
            <a:lvl1pPr algn="l">
              <a:defRPr sz="1200"/>
            </a:lvl1pPr>
          </a:lstStyle>
          <a:p>
            <a:endParaRPr lang="sk-SK"/>
          </a:p>
        </p:txBody>
      </p:sp>
      <p:sp>
        <p:nvSpPr>
          <p:cNvPr id="3" name="Zástupný objekt pre dátum 2"/>
          <p:cNvSpPr>
            <a:spLocks noGrp="1"/>
          </p:cNvSpPr>
          <p:nvPr>
            <p:ph type="dt" idx="1"/>
          </p:nvPr>
        </p:nvSpPr>
        <p:spPr>
          <a:xfrm>
            <a:off x="3850444" y="0"/>
            <a:ext cx="2945659" cy="498056"/>
          </a:xfrm>
          <a:prstGeom prst="rect">
            <a:avLst/>
          </a:prstGeom>
        </p:spPr>
        <p:txBody>
          <a:bodyPr vert="horz" lIns="91404" tIns="45701" rIns="91404" bIns="45701" rtlCol="0"/>
          <a:lstStyle>
            <a:lvl1pPr algn="r">
              <a:defRPr sz="1200"/>
            </a:lvl1pPr>
          </a:lstStyle>
          <a:p>
            <a:fld id="{245C6243-A1DA-4E7D-85D9-4EBF24C69DBC}" type="datetimeFigureOut">
              <a:rPr lang="sk-SK" smtClean="0"/>
              <a:t>7. 8. 2025</a:t>
            </a:fld>
            <a:endParaRPr lang="sk-SK"/>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04" tIns="45701" rIns="91404" bIns="45701" rtlCol="0" anchor="ctr"/>
          <a:lstStyle/>
          <a:p>
            <a:endParaRPr lang="sk-SK"/>
          </a:p>
        </p:txBody>
      </p:sp>
      <p:sp>
        <p:nvSpPr>
          <p:cNvPr id="5" name="Zástupný objekt pre poznámky 4"/>
          <p:cNvSpPr>
            <a:spLocks noGrp="1"/>
          </p:cNvSpPr>
          <p:nvPr>
            <p:ph type="body" sz="quarter" idx="3"/>
          </p:nvPr>
        </p:nvSpPr>
        <p:spPr>
          <a:xfrm>
            <a:off x="679768" y="4777194"/>
            <a:ext cx="5438140" cy="3908614"/>
          </a:xfrm>
          <a:prstGeom prst="rect">
            <a:avLst/>
          </a:prstGeom>
        </p:spPr>
        <p:txBody>
          <a:bodyPr vert="horz" lIns="91404" tIns="45701" rIns="91404" bIns="45701"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1" y="9428584"/>
            <a:ext cx="2945659" cy="498055"/>
          </a:xfrm>
          <a:prstGeom prst="rect">
            <a:avLst/>
          </a:prstGeom>
        </p:spPr>
        <p:txBody>
          <a:bodyPr vert="horz" lIns="91404" tIns="45701" rIns="91404" bIns="45701"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50444" y="9428584"/>
            <a:ext cx="2945659" cy="498055"/>
          </a:xfrm>
          <a:prstGeom prst="rect">
            <a:avLst/>
          </a:prstGeom>
        </p:spPr>
        <p:txBody>
          <a:bodyPr vert="horz" lIns="91404" tIns="45701" rIns="91404" bIns="45701" rtlCol="0" anchor="b"/>
          <a:lstStyle>
            <a:lvl1pPr algn="r">
              <a:defRPr sz="1200"/>
            </a:lvl1pPr>
          </a:lstStyle>
          <a:p>
            <a:fld id="{80D07C26-A47F-4568-BECA-89CFAAC26FF9}" type="slidenum">
              <a:rPr lang="sk-SK" smtClean="0"/>
              <a:t>‹#›</a:t>
            </a:fld>
            <a:endParaRPr lang="sk-SK"/>
          </a:p>
        </p:txBody>
      </p:sp>
    </p:spTree>
    <p:extLst>
      <p:ext uri="{BB962C8B-B14F-4D97-AF65-F5344CB8AC3E}">
        <p14:creationId xmlns:p14="http://schemas.microsoft.com/office/powerpoint/2010/main" val="240426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pPr/>
              <a:t>1</a:t>
            </a:fld>
            <a:endParaRPr lang="sk-SK"/>
          </a:p>
        </p:txBody>
      </p:sp>
    </p:spTree>
    <p:extLst>
      <p:ext uri="{BB962C8B-B14F-4D97-AF65-F5344CB8AC3E}">
        <p14:creationId xmlns:p14="http://schemas.microsoft.com/office/powerpoint/2010/main" val="19593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c</a:t>
            </a:r>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2</a:t>
            </a:fld>
            <a:endParaRPr lang="sk-SK"/>
          </a:p>
        </p:txBody>
      </p:sp>
    </p:spTree>
    <p:extLst>
      <p:ext uri="{BB962C8B-B14F-4D97-AF65-F5344CB8AC3E}">
        <p14:creationId xmlns:p14="http://schemas.microsoft.com/office/powerpoint/2010/main" val="104086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just"/>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3</a:t>
            </a:fld>
            <a:endParaRPr lang="sk-SK"/>
          </a:p>
        </p:txBody>
      </p:sp>
    </p:spTree>
    <p:extLst>
      <p:ext uri="{BB962C8B-B14F-4D97-AF65-F5344CB8AC3E}">
        <p14:creationId xmlns:p14="http://schemas.microsoft.com/office/powerpoint/2010/main" val="76790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4</a:t>
            </a:fld>
            <a:endParaRPr lang="sk-SK"/>
          </a:p>
        </p:txBody>
      </p:sp>
    </p:spTree>
    <p:extLst>
      <p:ext uri="{BB962C8B-B14F-4D97-AF65-F5344CB8AC3E}">
        <p14:creationId xmlns:p14="http://schemas.microsoft.com/office/powerpoint/2010/main" val="3120021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5</a:t>
            </a:fld>
            <a:endParaRPr lang="sk-SK"/>
          </a:p>
        </p:txBody>
      </p:sp>
    </p:spTree>
    <p:extLst>
      <p:ext uri="{BB962C8B-B14F-4D97-AF65-F5344CB8AC3E}">
        <p14:creationId xmlns:p14="http://schemas.microsoft.com/office/powerpoint/2010/main" val="163721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6</a:t>
            </a:fld>
            <a:endParaRPr lang="sk-SK"/>
          </a:p>
        </p:txBody>
      </p:sp>
    </p:spTree>
    <p:extLst>
      <p:ext uri="{BB962C8B-B14F-4D97-AF65-F5344CB8AC3E}">
        <p14:creationId xmlns:p14="http://schemas.microsoft.com/office/powerpoint/2010/main" val="237724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just"/>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7</a:t>
            </a:fld>
            <a:endParaRPr lang="sk-SK"/>
          </a:p>
        </p:txBody>
      </p:sp>
    </p:spTree>
    <p:extLst>
      <p:ext uri="{BB962C8B-B14F-4D97-AF65-F5344CB8AC3E}">
        <p14:creationId xmlns:p14="http://schemas.microsoft.com/office/powerpoint/2010/main" val="258459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8</a:t>
            </a:fld>
            <a:endParaRPr lang="sk-SK"/>
          </a:p>
        </p:txBody>
      </p:sp>
    </p:spTree>
    <p:extLst>
      <p:ext uri="{BB962C8B-B14F-4D97-AF65-F5344CB8AC3E}">
        <p14:creationId xmlns:p14="http://schemas.microsoft.com/office/powerpoint/2010/main" val="3568742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80D07C26-A47F-4568-BECA-89CFAAC26FF9}" type="slidenum">
              <a:rPr lang="sk-SK" smtClean="0"/>
              <a:t>9</a:t>
            </a:fld>
            <a:endParaRPr lang="sk-SK"/>
          </a:p>
        </p:txBody>
      </p:sp>
    </p:spTree>
    <p:extLst>
      <p:ext uri="{BB962C8B-B14F-4D97-AF65-F5344CB8AC3E}">
        <p14:creationId xmlns:p14="http://schemas.microsoft.com/office/powerpoint/2010/main" val="226603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tretch>
            <a:fill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73EAED0-FB77-4A3C-A0EB-1DAA06C4DAA3}" type="datetime1">
              <a:rPr lang="en-US" smtClean="0"/>
              <a:t>8/7/2025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9" name="Rectangle 8">
            <a:extLst>
              <a:ext uri="{FF2B5EF4-FFF2-40B4-BE49-F238E27FC236}">
                <a16:creationId xmlns:a16="http://schemas.microsoft.com/office/drawing/2014/main" id="{B1AC67A8-0325-1F47-AD94-F2603899AC61}"/>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736C90C-1603-334F-AB0A-D1DAD0C1DC7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AB18CA7-57E4-46C7-8FEE-4B65AEC525F6}" type="datetime1">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CC6000C0-2E45-CD4F-8947-B5D51AEFDFE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AC9FCC61-F6DB-0E43-8B9C-4BFFFCD9806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4" name="Picture 13">
            <a:extLst>
              <a:ext uri="{FF2B5EF4-FFF2-40B4-BE49-F238E27FC236}">
                <a16:creationId xmlns:a16="http://schemas.microsoft.com/office/drawing/2014/main" id="{09BC9FC5-765D-F44E-AD45-BF57212F4B9E}"/>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325095"/>
              </a:buClr>
              <a:defRPr/>
            </a:lvl1pPr>
            <a:lvl2pPr>
              <a:buClr>
                <a:srgbClr val="325095"/>
              </a:buClr>
              <a:defRPr/>
            </a:lvl2pPr>
            <a:lvl3pPr>
              <a:buClr>
                <a:srgbClr val="325095"/>
              </a:buClr>
              <a:defRPr/>
            </a:lvl3pPr>
            <a:lvl4pPr>
              <a:buClr>
                <a:srgbClr val="325095"/>
              </a:buClr>
              <a:defRPr/>
            </a:lvl4pPr>
            <a:lvl5pPr>
              <a:buClr>
                <a:srgbClr val="32509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3D71BB-A8AC-421E-A425-38F8309F2AC2}" type="datetime1">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715609EF-559B-6841-843F-A1ADD01E25D7}"/>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8159FB2D-23BE-034E-B62D-296B5699F8D9}"/>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4" name="Picture 13">
            <a:extLst>
              <a:ext uri="{FF2B5EF4-FFF2-40B4-BE49-F238E27FC236}">
                <a16:creationId xmlns:a16="http://schemas.microsoft.com/office/drawing/2014/main" id="{CE9E8BA6-DB1E-054B-AF39-E0664ACC0D4F}"/>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7861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23" name="Picture 22" descr="A close up of a logo&#10;&#10;Description automatically generated">
            <a:extLst>
              <a:ext uri="{FF2B5EF4-FFF2-40B4-BE49-F238E27FC236}">
                <a16:creationId xmlns:a16="http://schemas.microsoft.com/office/drawing/2014/main" id="{8B1B6482-1025-254C-9359-5BA89FEE556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51F3FA5-6028-4A1F-98CB-0730AEB5137E}" type="datetime1">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51CAFDBA-F4AB-4F4F-993A-C04792D115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F27F38AF-F311-1446-966C-0B27C01D46C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4A85B17E-8EA9-3444-92E1-CCB5F34C2F7A}"/>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B1B6482-1025-254C-9359-5BA89FEE556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C1FF191-7EB0-4CFD-8A32-A49C20BE0542}" type="datetime1">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E60DFF72-6F08-FD4F-9D99-FF45F6F8CA0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7BE8BDF8-98B8-CA47-B6ED-EF6E4038ACE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96E4DC1B-E303-514A-BC7F-97148392F5F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9308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6126C38-0923-FA4A-B953-B7CE5272E3DB}"/>
              </a:ext>
            </a:extLst>
          </p:cNvPr>
          <p:cNvPicPr>
            <a:picLocks noChangeAspect="1"/>
          </p:cNvPicPr>
          <p:nvPr userDrawn="1"/>
        </p:nvPicPr>
        <p:blipFill>
          <a:blip r:embed="rId2"/>
          <a:stretch>
            <a:fillRect/>
          </a:stretch>
        </p:blipFill>
        <p:spPr>
          <a:xfrm>
            <a:off x="6350" y="0"/>
            <a:ext cx="12179300" cy="6858000"/>
          </a:xfrm>
          <a:prstGeom prst="rect">
            <a:avLst/>
          </a:prstGeom>
        </p:spPr>
      </p:pic>
      <p:grpSp>
        <p:nvGrpSpPr>
          <p:cNvPr id="9" name="Group 8"/>
          <p:cNvGrpSpPr/>
          <p:nvPr userDrawn="1"/>
        </p:nvGrpSpPr>
        <p:grpSpPr>
          <a:xfrm>
            <a:off x="6350" y="0"/>
            <a:ext cx="12192000" cy="6856413"/>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57519D1-8F77-49AA-9F36-F1F1F6241DD9}" type="datetime1">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23" name="Rectangle 22">
            <a:extLst>
              <a:ext uri="{FF2B5EF4-FFF2-40B4-BE49-F238E27FC236}">
                <a16:creationId xmlns:a16="http://schemas.microsoft.com/office/drawing/2014/main" id="{50A07A5A-2A98-BE46-B81C-F04AACE92AB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BBF3E4C1-600B-4643-AA9A-6E7198C73ABF}"/>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25" name="Picture 24">
            <a:extLst>
              <a:ext uri="{FF2B5EF4-FFF2-40B4-BE49-F238E27FC236}">
                <a16:creationId xmlns:a16="http://schemas.microsoft.com/office/drawing/2014/main" id="{EFB37D8B-7630-6740-B2A3-66D22C455AD4}"/>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anoramic 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26C38-0923-FA4A-B953-B7CE5272E3DB}"/>
              </a:ext>
            </a:extLst>
          </p:cNvPr>
          <p:cNvPicPr>
            <a:picLocks noChangeAspect="1"/>
          </p:cNvPicPr>
          <p:nvPr userDrawn="1"/>
        </p:nvPicPr>
        <p:blipFill>
          <a:blip r:embed="rId2"/>
          <a:srcRect/>
          <a:stretch/>
        </p:blipFill>
        <p:spPr>
          <a:xfrm>
            <a:off x="6350" y="0"/>
            <a:ext cx="12179300" cy="6858000"/>
          </a:xfrm>
          <a:prstGeom prst="rect">
            <a:avLst/>
          </a:prstGeom>
        </p:spPr>
      </p:pic>
      <p:grpSp>
        <p:nvGrpSpPr>
          <p:cNvPr id="9" name="Group 8"/>
          <p:cNvGrpSpPr/>
          <p:nvPr userDrawn="1"/>
        </p:nvGrpSpPr>
        <p:grpSpPr>
          <a:xfrm>
            <a:off x="-238541" y="-646044"/>
            <a:ext cx="12445217" cy="7523922"/>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3F0E345-A95F-46A0-B458-F84113071ABA}" type="datetime1">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23" name="Rectangle 22">
            <a:extLst>
              <a:ext uri="{FF2B5EF4-FFF2-40B4-BE49-F238E27FC236}">
                <a16:creationId xmlns:a16="http://schemas.microsoft.com/office/drawing/2014/main" id="{C93E5807-AF57-0447-8870-3827702E892C}"/>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670A115F-BA6A-AE46-B831-1F752168E5F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25" name="Picture 24">
            <a:extLst>
              <a:ext uri="{FF2B5EF4-FFF2-40B4-BE49-F238E27FC236}">
                <a16:creationId xmlns:a16="http://schemas.microsoft.com/office/drawing/2014/main" id="{724BB36F-45EB-2349-BBA8-578C70BF9E0C}"/>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112770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00FAF9-1281-4FC5-B9AF-B476D5737189}" type="datetime1">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B7A0288E-30E4-474C-992B-1ADED020006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DCA2926-B1A9-4947-8749-F7C256791EF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4C7A160D-1896-E843-9396-450D947FABD4}"/>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8419271-4A7F-4FDD-A142-DD95546A5AD2}" type="datetime1">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E8880B4C-2425-B245-AAF6-AA4D819D333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5735832-F07E-C543-BD23-076A01B6072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0257038C-970D-724A-B53B-CED58306C2FD}"/>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4889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8" name="Picture 7" descr="A close up of a screen&#10;&#10;Description automatically generated">
            <a:extLst>
              <a:ext uri="{FF2B5EF4-FFF2-40B4-BE49-F238E27FC236}">
                <a16:creationId xmlns:a16="http://schemas.microsoft.com/office/drawing/2014/main" id="{3CE87F04-4C18-434C-BE5F-17BA1AD9FAC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94E69BDA-1A7D-4B2F-BCCB-CCFB3D53DD68}" type="datetime1">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a:extLst>
              <a:ext uri="{FF2B5EF4-FFF2-40B4-BE49-F238E27FC236}">
                <a16:creationId xmlns:a16="http://schemas.microsoft.com/office/drawing/2014/main" id="{C866B585-61D3-524C-A293-4CB3333A9FA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01DBFC57-D7AC-2F41-8A20-46A87D7F506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8" name="Picture 17">
            <a:extLst>
              <a:ext uri="{FF2B5EF4-FFF2-40B4-BE49-F238E27FC236}">
                <a16:creationId xmlns:a16="http://schemas.microsoft.com/office/drawing/2014/main" id="{277867BA-9424-1447-B996-10D6F5EA8216}"/>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Quot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E87F04-4C18-434C-BE5F-17BA1AD9FAC3}"/>
              </a:ext>
            </a:extLst>
          </p:cNvPr>
          <p:cNvPicPr>
            <a:picLocks noChangeAspect="1"/>
          </p:cNvPicPr>
          <p:nvPr userDrawn="1"/>
        </p:nvPicPr>
        <p:blipFill>
          <a:blip r:embed="rId2"/>
          <a:src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734E06B-A3F7-4DD4-8FD0-8D064A3AEAD8}" type="datetime1">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a:extLst>
              <a:ext uri="{FF2B5EF4-FFF2-40B4-BE49-F238E27FC236}">
                <a16:creationId xmlns:a16="http://schemas.microsoft.com/office/drawing/2014/main" id="{675A34CF-8F6D-4146-A836-A6980E8E078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487871EB-DD7F-FB4D-BFB6-31395A49C6D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8" name="Picture 17">
            <a:extLst>
              <a:ext uri="{FF2B5EF4-FFF2-40B4-BE49-F238E27FC236}">
                <a16:creationId xmlns:a16="http://schemas.microsoft.com/office/drawing/2014/main" id="{41443265-34DA-5043-B803-3FEA2E817012}"/>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56004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rc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95AE283-7819-49E4-B2BC-16BEFA6CD2F7}" type="datetime1">
              <a:rPr lang="en-US" smtClean="0"/>
              <a:t>8/7/2025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9" name="Rectangle 8">
            <a:extLst>
              <a:ext uri="{FF2B5EF4-FFF2-40B4-BE49-F238E27FC236}">
                <a16:creationId xmlns:a16="http://schemas.microsoft.com/office/drawing/2014/main" id="{1D4049B4-0980-E94E-8E46-6DB355AB7D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9A5AE68-48CF-9B4A-B81B-4C472F0F879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906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A100CC76-B48B-974E-8F78-1C37978D8DB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22D948D-8257-4A0B-A43D-3058F0B7CA8F}" type="datetime1">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2247811F-003A-B043-9AC8-9556381DBA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9871CCED-1E64-AA42-88D9-1DD47DC08D40}"/>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98C8E803-3C1E-2746-9443-F435828D8DE2}"/>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Name Car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00CC76-B48B-974E-8F78-1C37978D8DB3}"/>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BCDA304-2787-4477-97C8-99C72E73DC8C}" type="datetime1">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a:extLst>
              <a:ext uri="{FF2B5EF4-FFF2-40B4-BE49-F238E27FC236}">
                <a16:creationId xmlns:a16="http://schemas.microsoft.com/office/drawing/2014/main" id="{1921650C-9C0C-AF49-ABC4-AE6C2901EA3F}"/>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1" name="Slide Number Placeholder 5">
            <a:extLst>
              <a:ext uri="{FF2B5EF4-FFF2-40B4-BE49-F238E27FC236}">
                <a16:creationId xmlns:a16="http://schemas.microsoft.com/office/drawing/2014/main" id="{D294F56A-AE27-FC46-95E2-8E65323BA07A}"/>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2" name="Picture 11">
            <a:extLst>
              <a:ext uri="{FF2B5EF4-FFF2-40B4-BE49-F238E27FC236}">
                <a16:creationId xmlns:a16="http://schemas.microsoft.com/office/drawing/2014/main" id="{3FC1D435-1A3A-A34A-A072-6378ED17CCB6}"/>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92110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3421EB-88F7-4E24-B015-7D212CC44C58}" type="datetime1">
              <a:rPr lang="en-US" smtClean="0"/>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A39298-42B9-4544-9FEE-050319FF73B2}" type="datetime1">
              <a:rPr lang="en-US" smtClean="0"/>
              <a:t>8/7/2025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420905" y="6391838"/>
            <a:ext cx="990599" cy="304799"/>
          </a:xfrm>
        </p:spPr>
        <p:txBody>
          <a:bodyPr/>
          <a:lstStyle/>
          <a:p>
            <a:fld id="{FB1FBFE4-D0E6-4B86-B66B-175B99A12E73}"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C006003A-4CFA-4C26-B20E-5A0C5FBD8C0D}" type="datetime1">
              <a:rPr lang="en-US" smtClean="0"/>
              <a:t>8/7/2025</a:t>
            </a:fld>
            <a:endParaRPr lang="en-US"/>
          </a:p>
        </p:txBody>
      </p:sp>
      <p:sp>
        <p:nvSpPr>
          <p:cNvPr id="5" name="Footer Placeholder 4"/>
          <p:cNvSpPr>
            <a:spLocks noGrp="1"/>
          </p:cNvSpPr>
          <p:nvPr userDrawn="1">
            <p:ph type="ftr" sz="quarter" idx="11"/>
          </p:nvPr>
        </p:nvSpPr>
        <p:spPr/>
        <p:txBody>
          <a:bodyPr/>
          <a:lstStyle/>
          <a:p>
            <a:endParaRPr lang="en-US"/>
          </a:p>
        </p:txBody>
      </p:sp>
      <p:sp>
        <p:nvSpPr>
          <p:cNvPr id="22" name="Rectangle 21">
            <a:extLst>
              <a:ext uri="{FF2B5EF4-FFF2-40B4-BE49-F238E27FC236}">
                <a16:creationId xmlns:a16="http://schemas.microsoft.com/office/drawing/2014/main" id="{BFB41007-5F87-B943-BF02-8B80449889A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39DA27D9-8AF8-C643-9919-D54690948268}"/>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24" name="Picture 23">
            <a:extLst>
              <a:ext uri="{FF2B5EF4-FFF2-40B4-BE49-F238E27FC236}">
                <a16:creationId xmlns:a16="http://schemas.microsoft.com/office/drawing/2014/main" id="{E42CC817-B018-C844-B0FC-05245F3F5A36}"/>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rc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046EFD6F-C54D-4718-AF2E-E2FEB01DE23A}" type="datetime1">
              <a:rPr lang="en-US" smtClean="0"/>
              <a:t>8/7/2025</a:t>
            </a:fld>
            <a:endParaRPr lang="en-US"/>
          </a:p>
        </p:txBody>
      </p:sp>
      <p:sp>
        <p:nvSpPr>
          <p:cNvPr id="5" name="Footer Placeholder 4"/>
          <p:cNvSpPr>
            <a:spLocks noGrp="1"/>
          </p:cNvSpPr>
          <p:nvPr userDrawn="1">
            <p:ph type="ftr" sz="quarter" idx="11"/>
          </p:nvPr>
        </p:nvSpPr>
        <p:spPr/>
        <p:txBody>
          <a:bodyPr/>
          <a:lstStyle/>
          <a:p>
            <a:endParaRPr lang="en-US"/>
          </a:p>
        </p:txBody>
      </p:sp>
      <p:sp>
        <p:nvSpPr>
          <p:cNvPr id="22" name="Rectangle 21">
            <a:extLst>
              <a:ext uri="{FF2B5EF4-FFF2-40B4-BE49-F238E27FC236}">
                <a16:creationId xmlns:a16="http://schemas.microsoft.com/office/drawing/2014/main" id="{9F9316A8-DBB4-C142-BFF5-03010636FC7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23B8ECCD-C2FC-F640-ADF5-A9FBE03DB29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24" name="Picture 23">
            <a:extLst>
              <a:ext uri="{FF2B5EF4-FFF2-40B4-BE49-F238E27FC236}">
                <a16:creationId xmlns:a16="http://schemas.microsoft.com/office/drawing/2014/main" id="{B49DAA47-97C5-A84A-9A53-0B94360DA68F}"/>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39235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154954" y="2603500"/>
            <a:ext cx="8825659" cy="3416300"/>
          </a:xfrm>
        </p:spPr>
        <p:txBody>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D09998-81EE-45EF-9797-E58D07DFECAA}" type="datetime1">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6642CF0-000E-C444-8E41-262B85E40F9D}"/>
              </a:ext>
            </a:extLst>
          </p:cNvPr>
          <p:cNvPicPr>
            <a:picLocks noChangeAspect="1"/>
          </p:cNvPicPr>
          <p:nvPr userDrawn="1"/>
        </p:nvPicPr>
        <p:blipFill>
          <a:blip r:embed="rId2"/>
          <a:stretch>
            <a:fillRect/>
          </a:stretch>
        </p:blipFill>
        <p:spPr>
          <a:xfrm>
            <a:off x="0" y="295729"/>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007F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D275DE8-DD7E-4F65-AD30-70221683A042}" type="datetime1">
              <a:rPr lang="en-US" smtClean="0"/>
              <a:t>8/7/2025</a:t>
            </a:fld>
            <a:endParaRPr lang="en-US"/>
          </a:p>
        </p:txBody>
      </p:sp>
      <p:sp>
        <p:nvSpPr>
          <p:cNvPr id="5" name="Footer Placeholder 4"/>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85007BAF-C39A-7842-A1A1-47A01A3AA5A7}"/>
              </a:ext>
            </a:extLst>
          </p:cNvPr>
          <p:cNvPicPr>
            <a:picLocks noChangeAspect="1"/>
          </p:cNvPicPr>
          <p:nvPr userDrawn="1"/>
        </p:nvPicPr>
        <p:blipFill>
          <a:blip r:embed="rId3"/>
          <a:srcRect/>
          <a:stretch/>
        </p:blipFill>
        <p:spPr>
          <a:xfrm>
            <a:off x="10438991" y="6226146"/>
            <a:ext cx="1369242" cy="444559"/>
          </a:xfrm>
          <a:prstGeom prst="rect">
            <a:avLst/>
          </a:prstGeom>
        </p:spPr>
      </p:pic>
      <p:sp>
        <p:nvSpPr>
          <p:cNvPr id="11" name="Rectangle 10">
            <a:extLst>
              <a:ext uri="{FF2B5EF4-FFF2-40B4-BE49-F238E27FC236}">
                <a16:creationId xmlns:a16="http://schemas.microsoft.com/office/drawing/2014/main" id="{4B53E980-6F60-FB4C-990A-3CF892F940BA}"/>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605EBD4-6CC7-3544-9EF7-954E4A45F09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642CF0-000E-C444-8E41-262B85E40F9D}"/>
              </a:ext>
            </a:extLst>
          </p:cNvPr>
          <p:cNvPicPr>
            <a:picLocks noChangeAspect="1"/>
          </p:cNvPicPr>
          <p:nvPr userDrawn="1"/>
        </p:nvPicPr>
        <p:blipFill>
          <a:blip r:embed="rId2"/>
          <a:srcRect/>
          <a:stretch/>
        </p:blipFill>
        <p:spPr>
          <a:xfrm>
            <a:off x="-18364" y="-8464"/>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32509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4A25BF-9B00-4B4C-A495-7B829B334ED5}" type="datetime1">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24A7E536-5196-AD4E-A985-64C270DC2B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5E353763-20EE-D94A-BE3A-6D4A9660039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13" name="Picture 12">
            <a:extLst>
              <a:ext uri="{FF2B5EF4-FFF2-40B4-BE49-F238E27FC236}">
                <a16:creationId xmlns:a16="http://schemas.microsoft.com/office/drawing/2014/main" id="{E968DDB1-C1D6-BF43-B7A0-87B1DFCC50B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207586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0F8E036-DF32-4889-83D1-6F87E0BF811A}" type="datetime1">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buClr>
                <a:srgbClr val="007F6E"/>
              </a:buClr>
              <a:defRPr sz="1800"/>
            </a:lvl1pPr>
            <a:lvl2pPr>
              <a:buClr>
                <a:srgbClr val="007F6E"/>
              </a:buClr>
              <a:defRPr sz="1600"/>
            </a:lvl2pPr>
            <a:lvl3pPr>
              <a:buClr>
                <a:srgbClr val="007F6E"/>
              </a:buClr>
              <a:defRPr sz="1400"/>
            </a:lvl3pPr>
            <a:lvl4pPr>
              <a:buClr>
                <a:srgbClr val="007F6E"/>
              </a:buClr>
              <a:defRPr sz="1200"/>
            </a:lvl4pPr>
            <a:lvl5pPr>
              <a:buClr>
                <a:srgbClr val="007F6E"/>
              </a:buCl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011BF43-918D-41FA-9EBA-8EEEBDA741DD}" type="datetime1">
              <a:rPr lang="en-US" smtClean="0"/>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1E93A00A-5F97-4012-9B76-232D8245EACF}" type="datetime1">
              <a:rPr lang="en-US" smtClean="0"/>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F05BB-7900-4CA5-95AF-3579AEF9B58D}" type="datetime1">
              <a:rPr lang="en-US" smtClean="0"/>
              <a:t>8/7/2025</a:t>
            </a:fld>
            <a:endParaRPr lang="en-US"/>
          </a:p>
        </p:txBody>
      </p:sp>
      <p:sp>
        <p:nvSpPr>
          <p:cNvPr id="3" name="Footer Placeholder 2"/>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93E5F2E9-1F1D-0B4F-94B0-E6EA00FCB34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9" name="Slide Number Placeholder 5">
            <a:extLst>
              <a:ext uri="{FF2B5EF4-FFF2-40B4-BE49-F238E27FC236}">
                <a16:creationId xmlns:a16="http://schemas.microsoft.com/office/drawing/2014/main" id="{8FF658B1-96C3-A144-9562-F00D7E3E92D5}"/>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7" name="Picture 6">
            <a:extLst>
              <a:ext uri="{FF2B5EF4-FFF2-40B4-BE49-F238E27FC236}">
                <a16:creationId xmlns:a16="http://schemas.microsoft.com/office/drawing/2014/main" id="{FFFD7CDC-518B-B542-A22C-DED73E5FFF46}"/>
              </a:ext>
            </a:extLst>
          </p:cNvPr>
          <p:cNvPicPr>
            <a:picLocks noChangeAspect="1"/>
          </p:cNvPicPr>
          <p:nvPr userDrawn="1"/>
        </p:nvPicPr>
        <p:blipFill>
          <a:blip r:embed="rId2"/>
          <a:srcRect/>
          <a:stretch/>
        </p:blipFill>
        <p:spPr>
          <a:xfrm>
            <a:off x="10438991" y="6226146"/>
            <a:ext cx="1369242" cy="4445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68161D95-F653-E942-8303-453D9920A5F8}"/>
              </a:ext>
            </a:extLst>
          </p:cNvPr>
          <p:cNvPicPr>
            <a:picLocks noChangeAspect="1"/>
          </p:cNvPicPr>
          <p:nvPr userDrawn="1"/>
        </p:nvPicPr>
        <p:blipFill>
          <a:blip r:embed="rId28"/>
          <a:stretch>
            <a:fillRect/>
          </a:stretch>
        </p:blipFill>
        <p:spPr>
          <a:xfrm>
            <a:off x="0" y="-25497"/>
            <a:ext cx="12306953" cy="6929880"/>
          </a:xfrm>
          <a:prstGeom prst="rect">
            <a:avLst/>
          </a:prstGeom>
        </p:spPr>
      </p:pic>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420905" y="6391838"/>
            <a:ext cx="990599" cy="304799"/>
          </a:xfrm>
          <a:prstGeom prst="rect">
            <a:avLst/>
          </a:prstGeom>
        </p:spPr>
        <p:txBody>
          <a:bodyPr vert="horz" lIns="91440" tIns="45720" rIns="91440" bIns="45720" rtlCol="0" anchor="ctr"/>
          <a:lstStyle>
            <a:lvl1pPr algn="r">
              <a:defRPr sz="1000" b="0" i="0">
                <a:solidFill>
                  <a:srgbClr val="325095"/>
                </a:solidFill>
                <a:latin typeface="Arial Narrow" panose="020B0604020202020204" pitchFamily="34" charset="0"/>
                <a:cs typeface="Arial Narrow" panose="020B0604020202020204" pitchFamily="34" charset="0"/>
              </a:defRPr>
            </a:lvl1pPr>
          </a:lstStyle>
          <a:p>
            <a:fld id="{7AC20B98-85DA-4CBA-A289-C4AF1776E939}" type="datetime1">
              <a:rPr lang="en-US" smtClean="0"/>
              <a:t>8/7/2025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325095"/>
                </a:solidFill>
                <a:latin typeface="Arial Narrow" panose="020B0604020202020204" pitchFamily="34" charset="0"/>
                <a:cs typeface="Arial Narrow" panose="020B0604020202020204" pitchFamily="34" charset="0"/>
              </a:defRPr>
            </a:lvl1pPr>
          </a:lstStyle>
          <a:p>
            <a:endParaRPr lang="en-US" dirty="0"/>
          </a:p>
        </p:txBody>
      </p:sp>
      <p:sp>
        <p:nvSpPr>
          <p:cNvPr id="21" name="Rectangle 20"/>
          <p:cNvSpPr/>
          <p:nvPr/>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pic>
        <p:nvPicPr>
          <p:cNvPr id="8" name="Picture 7">
            <a:extLst>
              <a:ext uri="{FF2B5EF4-FFF2-40B4-BE49-F238E27FC236}">
                <a16:creationId xmlns:a16="http://schemas.microsoft.com/office/drawing/2014/main" id="{2FE5598B-6A72-4445-8947-DC898D412101}"/>
              </a:ext>
            </a:extLst>
          </p:cNvPr>
          <p:cNvPicPr>
            <a:picLocks noChangeAspect="1"/>
          </p:cNvPicPr>
          <p:nvPr userDrawn="1"/>
        </p:nvPicPr>
        <p:blipFill>
          <a:blip r:embed="rId29"/>
          <a:srcRect/>
          <a:stretch/>
        </p:blipFill>
        <p:spPr>
          <a:xfrm>
            <a:off x="10438991" y="6226146"/>
            <a:ext cx="1369242" cy="4445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73" r:id="rId4"/>
    <p:sldLayoutId id="2147483675" r:id="rId5"/>
    <p:sldLayoutId id="2147483652" r:id="rId6"/>
    <p:sldLayoutId id="2147483653" r:id="rId7"/>
    <p:sldLayoutId id="2147483654" r:id="rId8"/>
    <p:sldLayoutId id="2147483655" r:id="rId9"/>
    <p:sldLayoutId id="2147483656" r:id="rId10"/>
    <p:sldLayoutId id="2147483676" r:id="rId11"/>
    <p:sldLayoutId id="2147483668" r:id="rId12"/>
    <p:sldLayoutId id="2147483677" r:id="rId13"/>
    <p:sldLayoutId id="2147483667" r:id="rId14"/>
    <p:sldLayoutId id="2147483678" r:id="rId15"/>
    <p:sldLayoutId id="2147483661" r:id="rId16"/>
    <p:sldLayoutId id="2147483679" r:id="rId17"/>
    <p:sldLayoutId id="2147483672" r:id="rId18"/>
    <p:sldLayoutId id="2147483680" r:id="rId19"/>
    <p:sldLayoutId id="2147483662" r:id="rId20"/>
    <p:sldLayoutId id="2147483682" r:id="rId21"/>
    <p:sldLayoutId id="2147483669" r:id="rId22"/>
    <p:sldLayoutId id="2147483670" r:id="rId23"/>
    <p:sldLayoutId id="2147483658" r:id="rId24"/>
    <p:sldLayoutId id="2147483659" r:id="rId25"/>
    <p:sldLayoutId id="2147483681" r:id="rId26"/>
  </p:sldLayoutIdLst>
  <p:hf hdr="0" ftr="0" dt="0"/>
  <p:txStyles>
    <p:titleStyle>
      <a:lvl1pPr algn="l" defTabSz="457200" rtl="0" eaLnBrk="1" latinLnBrk="0" hangingPunct="1">
        <a:spcBef>
          <a:spcPct val="0"/>
        </a:spcBef>
        <a:buNone/>
        <a:defRPr sz="36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bwMode="gray">
          <a:xfrm>
            <a:off x="3348741" y="1739155"/>
            <a:ext cx="7841998" cy="410772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54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sk-SK" sz="28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Návrhy na úpravu </a:t>
            </a:r>
          </a:p>
          <a:p>
            <a:pPr>
              <a:defRPr/>
            </a:pPr>
            <a:r>
              <a:rPr lang="sk-SK" sz="28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detailov kritérií na určenie indexu daňovej spoľahlivosti  </a:t>
            </a:r>
          </a:p>
          <a:p>
            <a:pPr>
              <a:defRPr/>
            </a:pPr>
            <a:r>
              <a:rPr lang="sk-SK" sz="28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p>
          <a:p>
            <a:pPr>
              <a:defRPr/>
            </a:pPr>
            <a:endParaRPr lang="sk-SK" sz="18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defRPr/>
            </a:pPr>
            <a:endParaRPr lang="sk-SK" sz="18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defRPr/>
            </a:pPr>
            <a:endParaRPr lang="sk-SK" sz="18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defRPr/>
            </a:pPr>
            <a:r>
              <a:rPr lang="sk-SK" sz="18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Finančné riaditeľstvo Slovenskej republiky</a:t>
            </a:r>
          </a:p>
          <a:p>
            <a:pPr>
              <a:defRPr/>
            </a:pPr>
            <a:r>
              <a:rPr lang="sk-SK" sz="18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p>
        </p:txBody>
      </p:sp>
      <p:pic>
        <p:nvPicPr>
          <p:cNvPr id="12" name="Obrázo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264" y="1598261"/>
            <a:ext cx="129979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Rovná spojnica 12"/>
          <p:cNvCxnSpPr/>
          <p:nvPr/>
        </p:nvCxnSpPr>
        <p:spPr>
          <a:xfrm>
            <a:off x="2913049" y="1494911"/>
            <a:ext cx="0" cy="2985649"/>
          </a:xfrm>
          <a:prstGeom prst="line">
            <a:avLst/>
          </a:prstGeom>
          <a:ln>
            <a:solidFill>
              <a:schemeClr val="bg2"/>
            </a:solidFill>
          </a:ln>
        </p:spPr>
        <p:style>
          <a:lnRef idx="3">
            <a:schemeClr val="accent4"/>
          </a:lnRef>
          <a:fillRef idx="0">
            <a:schemeClr val="accent4"/>
          </a:fillRef>
          <a:effectRef idx="2">
            <a:schemeClr val="accent4"/>
          </a:effectRef>
          <a:fontRef idx="minor">
            <a:schemeClr val="tx1"/>
          </a:fontRef>
        </p:style>
      </p:cxnSp>
      <p:sp>
        <p:nvSpPr>
          <p:cNvPr id="2" name="Zástupný objekt pre číslo snímky 1"/>
          <p:cNvSpPr>
            <a:spLocks noGrp="1"/>
          </p:cNvSpPr>
          <p:nvPr>
            <p:ph type="sldNum" sz="quarter" idx="4"/>
          </p:nvPr>
        </p:nvSpPr>
        <p:spPr/>
        <p:txBody>
          <a:bodyPr/>
          <a:lstStyle/>
          <a:p>
            <a:r>
              <a:rPr lang="sk-SK" dirty="0"/>
              <a:t>1</a:t>
            </a:r>
            <a:endParaRPr lang="en-US" dirty="0"/>
          </a:p>
        </p:txBody>
      </p:sp>
    </p:spTree>
    <p:extLst>
      <p:ext uri="{BB962C8B-B14F-4D97-AF65-F5344CB8AC3E}">
        <p14:creationId xmlns:p14="http://schemas.microsoft.com/office/powerpoint/2010/main" val="334228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1154954" y="2978331"/>
            <a:ext cx="8825659" cy="3513909"/>
          </a:xfrm>
        </p:spPr>
        <p:txBody>
          <a:bodyPr>
            <a:noAutofit/>
          </a:bodyPr>
          <a:lstStyle/>
          <a:p>
            <a:pPr marL="0" indent="0">
              <a:buNone/>
            </a:pPr>
            <a:r>
              <a:rPr lang="sk-SK" sz="2000" b="1" dirty="0">
                <a:solidFill>
                  <a:schemeClr val="tx1"/>
                </a:solidFill>
                <a:latin typeface="Arial Narrow" panose="020B0606020202030204" pitchFamily="34" charset="0"/>
                <a:cs typeface="Times New Roman" panose="02020603050405020304" pitchFamily="18" charset="0"/>
              </a:rPr>
              <a:t>Návrhy na úpravu detailov kritérií predložili:</a:t>
            </a:r>
          </a:p>
          <a:p>
            <a:pPr marL="0" indent="0">
              <a:buNone/>
            </a:pPr>
            <a:r>
              <a:rPr lang="sk-SK" sz="2000" dirty="0">
                <a:solidFill>
                  <a:schemeClr val="tx1"/>
                </a:solidFill>
                <a:latin typeface="Arial Narrow" panose="020B0606020202030204" pitchFamily="34" charset="0"/>
                <a:cs typeface="Times New Roman" panose="02020603050405020304" pitchFamily="18" charset="0"/>
              </a:rPr>
              <a:t> - </a:t>
            </a:r>
            <a:r>
              <a:rPr lang="sk-SK" sz="2000" dirty="0" err="1">
                <a:solidFill>
                  <a:schemeClr val="tx1"/>
                </a:solidFill>
                <a:latin typeface="Arial Narrow" panose="020B0606020202030204" pitchFamily="34" charset="0"/>
                <a:cs typeface="Times New Roman" panose="02020603050405020304" pitchFamily="18" charset="0"/>
              </a:rPr>
              <a:t>Ernst</a:t>
            </a:r>
            <a:r>
              <a:rPr lang="sk-SK" sz="2000" dirty="0">
                <a:solidFill>
                  <a:schemeClr val="tx1"/>
                </a:solidFill>
                <a:latin typeface="Arial Narrow" panose="020B0606020202030204" pitchFamily="34" charset="0"/>
                <a:cs typeface="Times New Roman" panose="02020603050405020304" pitchFamily="18" charset="0"/>
              </a:rPr>
              <a:t> &amp; </a:t>
            </a:r>
            <a:r>
              <a:rPr lang="sk-SK" sz="2000" dirty="0" err="1">
                <a:solidFill>
                  <a:schemeClr val="tx1"/>
                </a:solidFill>
                <a:latin typeface="Arial Narrow" panose="020B0606020202030204" pitchFamily="34" charset="0"/>
                <a:cs typeface="Times New Roman" panose="02020603050405020304" pitchFamily="18" charset="0"/>
              </a:rPr>
              <a:t>Young</a:t>
            </a:r>
            <a:r>
              <a:rPr lang="sk-SK" sz="2000" dirty="0">
                <a:solidFill>
                  <a:schemeClr val="tx1"/>
                </a:solidFill>
                <a:latin typeface="Arial Narrow" panose="020B0606020202030204" pitchFamily="34" charset="0"/>
                <a:cs typeface="Times New Roman" panose="02020603050405020304" pitchFamily="18" charset="0"/>
              </a:rPr>
              <a:t>, s. r. o., </a:t>
            </a:r>
          </a:p>
          <a:p>
            <a:pPr marL="0" indent="0">
              <a:buNone/>
            </a:pPr>
            <a:r>
              <a:rPr lang="sk-SK" sz="2000" dirty="0">
                <a:solidFill>
                  <a:schemeClr val="tx1"/>
                </a:solidFill>
                <a:latin typeface="Arial Narrow" panose="020B0606020202030204" pitchFamily="34" charset="0"/>
                <a:cs typeface="Times New Roman" panose="02020603050405020304" pitchFamily="18" charset="0"/>
              </a:rPr>
              <a:t> - Klub 500, </a:t>
            </a:r>
          </a:p>
          <a:p>
            <a:pPr marL="0" indent="0">
              <a:buNone/>
            </a:pPr>
            <a:r>
              <a:rPr lang="sk-SK" sz="2000" dirty="0">
                <a:solidFill>
                  <a:schemeClr val="tx1"/>
                </a:solidFill>
                <a:latin typeface="Arial Narrow" panose="020B0606020202030204" pitchFamily="34" charset="0"/>
                <a:cs typeface="Times New Roman" panose="02020603050405020304" pitchFamily="18" charset="0"/>
              </a:rPr>
              <a:t>- Slovenská asociácia finančníkov. </a:t>
            </a:r>
          </a:p>
          <a:p>
            <a:pPr marL="0" indent="0">
              <a:buNone/>
            </a:pPr>
            <a:endParaRPr lang="sk-SK" sz="2000" dirty="0">
              <a:solidFill>
                <a:srgbClr val="FF0000"/>
              </a:solidFill>
              <a:latin typeface="Arial Narrow" panose="020B0606020202030204" pitchFamily="34" charset="0"/>
              <a:cs typeface="Times New Roman" panose="02020603050405020304" pitchFamily="18" charset="0"/>
            </a:endParaRPr>
          </a:p>
          <a:p>
            <a:pPr marL="0" indent="0">
              <a:buNone/>
            </a:pPr>
            <a:r>
              <a:rPr lang="sk-SK" sz="2000" dirty="0">
                <a:solidFill>
                  <a:srgbClr val="FF0000"/>
                </a:solidFill>
                <a:latin typeface="Arial Narrow" panose="020B0606020202030204" pitchFamily="34" charset="0"/>
                <a:cs typeface="Times New Roman" panose="02020603050405020304" pitchFamily="18" charset="0"/>
              </a:rPr>
              <a:t> </a:t>
            </a:r>
          </a:p>
          <a:p>
            <a:pPr marL="0" indent="0">
              <a:buNone/>
            </a:pPr>
            <a:r>
              <a:rPr lang="sk-SK" sz="2000" dirty="0">
                <a:solidFill>
                  <a:schemeClr val="tx1">
                    <a:lumMod val="95000"/>
                    <a:lumOff val="5000"/>
                  </a:schemeClr>
                </a:solidFill>
                <a:latin typeface="Arial Narrow" panose="020B0606020202030204" pitchFamily="34" charset="0"/>
                <a:cs typeface="Times New Roman" panose="02020603050405020304" pitchFamily="18" charset="0"/>
              </a:rPr>
              <a:t> </a:t>
            </a:r>
          </a:p>
          <a:p>
            <a:pPr marL="0" indent="0" algn="just">
              <a:buNone/>
              <a:defRPr/>
            </a:pPr>
            <a:endParaRPr lang="sk-SK" sz="2000" dirty="0">
              <a:solidFill>
                <a:schemeClr val="tx1"/>
              </a:solidFill>
              <a:latin typeface="Arial Narrow" panose="020B0606020202030204" pitchFamily="34" charset="0"/>
            </a:endParaRP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Nadpis 4"/>
          <p:cNvSpPr>
            <a:spLocks noGrp="1"/>
          </p:cNvSpPr>
          <p:nvPr>
            <p:ph type="title"/>
          </p:nvPr>
        </p:nvSpPr>
        <p:spPr/>
        <p:txBody>
          <a:bodyPr/>
          <a:lstStyle/>
          <a:p>
            <a:pPr>
              <a:defRPr/>
            </a:pPr>
            <a:r>
              <a:rPr lang="sk-SK"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Návrhy na úpravu detailov kritérií </a:t>
            </a:r>
          </a:p>
        </p:txBody>
      </p:sp>
    </p:spTree>
    <p:extLst>
      <p:ext uri="{BB962C8B-B14F-4D97-AF65-F5344CB8AC3E}">
        <p14:creationId xmlns:p14="http://schemas.microsoft.com/office/powerpoint/2010/main" val="331788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Legislatívna úprava kritérií</a:t>
            </a:r>
          </a:p>
        </p:txBody>
      </p:sp>
      <p:sp>
        <p:nvSpPr>
          <p:cNvPr id="3" name="Zástupný objekt pre obsah 2"/>
          <p:cNvSpPr>
            <a:spLocks noGrp="1"/>
          </p:cNvSpPr>
          <p:nvPr>
            <p:ph idx="1"/>
          </p:nvPr>
        </p:nvSpPr>
        <p:spPr/>
        <p:txBody>
          <a:bodyPr>
            <a:normAutofit fontScale="92500" lnSpcReduction="10000"/>
          </a:bodyPr>
          <a:lstStyle/>
          <a:p>
            <a:pPr algn="just"/>
            <a:r>
              <a:rPr lang="sk-SK" dirty="0">
                <a:solidFill>
                  <a:schemeClr val="tx1"/>
                </a:solidFill>
              </a:rPr>
              <a:t>Vyhláška MF SR č. 544/2021 Z. z. o kritériách na určenie indexu daňovej spoľahlivosti ustanovuje kritéria na určenie indexu daňovej spoľahlivosti.</a:t>
            </a:r>
          </a:p>
          <a:p>
            <a:pPr algn="just"/>
            <a:r>
              <a:rPr lang="sk-SK" dirty="0">
                <a:solidFill>
                  <a:schemeClr val="tx1"/>
                </a:solidFill>
              </a:rPr>
              <a:t>Podrobnosti týkajúce sa nárokov, ekonomických ukazovateľov, zásad a spôsobu určenia indexu daňovej spoľahlivosti daňového subjektu FR SR zverejnilo na svojom webovom sídle.</a:t>
            </a:r>
          </a:p>
          <a:p>
            <a:pPr algn="just"/>
            <a:r>
              <a:rPr lang="sk-SK" b="1" dirty="0">
                <a:solidFill>
                  <a:schemeClr val="tx1"/>
                </a:solidFill>
              </a:rPr>
              <a:t>Návrh: </a:t>
            </a:r>
            <a:r>
              <a:rPr lang="sk-SK" dirty="0">
                <a:solidFill>
                  <a:schemeClr val="tx1"/>
                </a:solidFill>
              </a:rPr>
              <a:t>Zákonná úprava podrobností týkajúcich sa zásad, podmienok a spôsobu určenia indexu daňovej spoľahlivosti, resp. zverejnenie metodológie a zmien prostredníctvom vestníka MF SR. </a:t>
            </a:r>
          </a:p>
          <a:p>
            <a:pPr algn="just"/>
            <a:r>
              <a:rPr lang="sk-SK" b="1" dirty="0">
                <a:solidFill>
                  <a:schemeClr val="tx1"/>
                </a:solidFill>
              </a:rPr>
              <a:t>Vyjadrenie FR SR:</a:t>
            </a:r>
            <a:r>
              <a:rPr lang="sk-SK" dirty="0">
                <a:solidFill>
                  <a:schemeClr val="tx1"/>
                </a:solidFill>
              </a:rPr>
              <a:t>  Hodnotenie sa vykonáva v súlade s § 53d Daňového poriadku na základe kritérií stanovených vyhláškou. Na webovom sídle FR SR sú uverejnené pravidlá pre výpočet indexu daňovej spoľahlivosti, vrátane bodového hodnotenia. Ide o technické detaily, ktoré určuje finančná správa tak, aby zodpovedali reálnemu využitiu v čase, aby aj ich nastavenie mohlo rýchlejšie reagovať na rôzne situácie a požiadavky praxe. Finančná správa tak môže promptne, nezávisle od legislatívneho procesu, detaily kritérií meniť a dopĺňať. </a:t>
            </a:r>
          </a:p>
          <a:p>
            <a:pPr algn="just"/>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110267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Hodnotené obdobie - zosúladenie</a:t>
            </a:r>
          </a:p>
        </p:txBody>
      </p:sp>
      <p:sp>
        <p:nvSpPr>
          <p:cNvPr id="3" name="Zástupný objekt pre obsah 2"/>
          <p:cNvSpPr>
            <a:spLocks noGrp="1"/>
          </p:cNvSpPr>
          <p:nvPr>
            <p:ph idx="1"/>
          </p:nvPr>
        </p:nvSpPr>
        <p:spPr/>
        <p:txBody>
          <a:bodyPr>
            <a:normAutofit/>
          </a:bodyPr>
          <a:lstStyle/>
          <a:p>
            <a:pPr algn="just"/>
            <a:r>
              <a:rPr lang="sk-SK" b="1" dirty="0">
                <a:solidFill>
                  <a:schemeClr val="tx1"/>
                </a:solidFill>
              </a:rPr>
              <a:t>Návrh: </a:t>
            </a:r>
            <a:r>
              <a:rPr lang="sk-SK" dirty="0">
                <a:solidFill>
                  <a:schemeClr val="tx1"/>
                </a:solidFill>
              </a:rPr>
              <a:t>Zjednotiť sledované obdobie tak, ako je to stanovené v Daňovom poriadku </a:t>
            </a:r>
            <a:r>
              <a:rPr lang="en-US" dirty="0">
                <a:solidFill>
                  <a:schemeClr val="tx1"/>
                </a:solidFill>
              </a:rPr>
              <a:t>(</a:t>
            </a:r>
            <a:r>
              <a:rPr lang="en-US" dirty="0" err="1">
                <a:solidFill>
                  <a:schemeClr val="tx1"/>
                </a:solidFill>
              </a:rPr>
              <a:t>kalend</a:t>
            </a:r>
            <a:r>
              <a:rPr lang="sk-SK" dirty="0" err="1">
                <a:solidFill>
                  <a:schemeClr val="tx1"/>
                </a:solidFill>
              </a:rPr>
              <a:t>árny</a:t>
            </a:r>
            <a:r>
              <a:rPr lang="sk-SK" dirty="0">
                <a:solidFill>
                  <a:schemeClr val="tx1"/>
                </a:solidFill>
              </a:rPr>
              <a:t> polrok</a:t>
            </a:r>
            <a:r>
              <a:rPr lang="en-US" dirty="0">
                <a:solidFill>
                  <a:schemeClr val="tx1"/>
                </a:solidFill>
              </a:rPr>
              <a:t>) – </a:t>
            </a:r>
            <a:r>
              <a:rPr lang="sk-SK" dirty="0">
                <a:solidFill>
                  <a:schemeClr val="tx1"/>
                </a:solidFill>
              </a:rPr>
              <a:t>D</a:t>
            </a:r>
            <a:r>
              <a:rPr lang="en-US" dirty="0">
                <a:solidFill>
                  <a:schemeClr val="tx1"/>
                </a:solidFill>
              </a:rPr>
              <a:t>a</a:t>
            </a:r>
            <a:r>
              <a:rPr lang="sk-SK" dirty="0" err="1">
                <a:solidFill>
                  <a:schemeClr val="tx1"/>
                </a:solidFill>
              </a:rPr>
              <a:t>ňový</a:t>
            </a:r>
            <a:r>
              <a:rPr lang="sk-SK" dirty="0">
                <a:solidFill>
                  <a:schemeClr val="tx1"/>
                </a:solidFill>
              </a:rPr>
              <a:t> poriadok v § 53d ods. 2 uvádza ako hodnotiace obdobie kalendárny polrok, naproti tomu sa kritérium č. 11 vyhodnocuje za 36 mesiacov spätne.</a:t>
            </a:r>
          </a:p>
          <a:p>
            <a:pPr algn="just"/>
            <a:r>
              <a:rPr lang="sk-SK" b="1" dirty="0">
                <a:solidFill>
                  <a:schemeClr val="tx1"/>
                </a:solidFill>
              </a:rPr>
              <a:t>Vyjadrenie FR SR: </a:t>
            </a:r>
            <a:r>
              <a:rPr lang="sk-SK" dirty="0">
                <a:solidFill>
                  <a:schemeClr val="tx1"/>
                </a:solidFill>
              </a:rPr>
              <a:t>Je potrebné rozlišovať medzi hodnoteným obdobím, ktorým je obdobie, za ktoré sa aktualizuje index daňovej </a:t>
            </a:r>
            <a:r>
              <a:rPr lang="sk-SK" dirty="0">
                <a:solidFill>
                  <a:srgbClr val="FF0000"/>
                </a:solidFill>
              </a:rPr>
              <a:t>spoľahlivosti</a:t>
            </a:r>
            <a:r>
              <a:rPr lang="sk-SK" dirty="0">
                <a:solidFill>
                  <a:schemeClr val="tx1"/>
                </a:solidFill>
              </a:rPr>
              <a:t> a dátami, ktoré vstupujú do hodnotenia. Dáta, ktoré vstupujú do algoritmov detailov kritérií sú zohľadnené k 30.11. a k 31.5. za 6 mesiacov, posledné 3 roky, prípadne za posledných 5 rokov dozadu v závislosti od jednotlivých detailov kritérií. Uvedený návrh teda nemá dopad len na posúdenie detailu kritéria č. 11, ale aj na tie, pri ktorých vstupujú do algoritmov dáta za obdobie 3, resp. 5 rokov. Hodnotením len posledných 6 mesiacov pri tomto kritériu sa nedokáže úplne posúdiť spoľahlivosť daňového subjektu za oblasť daňovej kontroly. </a:t>
            </a:r>
          </a:p>
          <a:p>
            <a:pPr algn="just"/>
            <a:endParaRPr lang="sk-SK" dirty="0">
              <a:solidFill>
                <a:schemeClr val="tx1"/>
              </a:solidFill>
            </a:endParaRP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340496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Obdobie hodnotenia </a:t>
            </a:r>
          </a:p>
        </p:txBody>
      </p:sp>
      <p:sp>
        <p:nvSpPr>
          <p:cNvPr id="3" name="Zástupný objekt pre obsah 2"/>
          <p:cNvSpPr>
            <a:spLocks noGrp="1"/>
          </p:cNvSpPr>
          <p:nvPr>
            <p:ph idx="1"/>
          </p:nvPr>
        </p:nvSpPr>
        <p:spPr/>
        <p:txBody>
          <a:bodyPr>
            <a:normAutofit fontScale="85000" lnSpcReduction="20000"/>
          </a:bodyPr>
          <a:lstStyle/>
          <a:p>
            <a:pPr lvl="0" algn="just"/>
            <a:r>
              <a:rPr lang="sk-SK" b="1" dirty="0">
                <a:solidFill>
                  <a:schemeClr val="tx1"/>
                </a:solidFill>
              </a:rPr>
              <a:t>Návrh:</a:t>
            </a:r>
            <a:r>
              <a:rPr lang="sk-SK" dirty="0">
                <a:solidFill>
                  <a:schemeClr val="tx1"/>
                </a:solidFill>
              </a:rPr>
              <a:t> Vyhodnocovať len následky konania daňových subjektov po zavedení indexu daňovej spoľahlivosti v jeho súčasnej podobe, </a:t>
            </a:r>
            <a:r>
              <a:rPr lang="sk-SK" dirty="0" err="1">
                <a:solidFill>
                  <a:schemeClr val="tx1"/>
                </a:solidFill>
              </a:rPr>
              <a:t>t.j</a:t>
            </a:r>
            <a:r>
              <a:rPr lang="sk-SK" dirty="0">
                <a:solidFill>
                  <a:schemeClr val="tx1"/>
                </a:solidFill>
              </a:rPr>
              <a:t>. po 1.1.2022 </a:t>
            </a:r>
            <a:r>
              <a:rPr lang="en-US" dirty="0">
                <a:solidFill>
                  <a:schemeClr val="tx1"/>
                </a:solidFill>
              </a:rPr>
              <a:t>(</a:t>
            </a:r>
            <a:r>
              <a:rPr lang="en-US" dirty="0" err="1">
                <a:solidFill>
                  <a:schemeClr val="tx1"/>
                </a:solidFill>
              </a:rPr>
              <a:t>napr</a:t>
            </a:r>
            <a:r>
              <a:rPr lang="sk-SK" dirty="0">
                <a:solidFill>
                  <a:schemeClr val="tx1"/>
                </a:solidFill>
              </a:rPr>
              <a:t>. pri kritériu č. 11 by sa brali do úvahy len nálezy z daňových kontrol za obdobia začínajúce po 1.1.2022</a:t>
            </a:r>
            <a:r>
              <a:rPr lang="en-US" dirty="0">
                <a:solidFill>
                  <a:schemeClr val="tx1"/>
                </a:solidFill>
              </a:rPr>
              <a:t>).</a:t>
            </a:r>
            <a:r>
              <a:rPr lang="sk-SK" dirty="0">
                <a:solidFill>
                  <a:schemeClr val="tx1"/>
                </a:solidFill>
              </a:rPr>
              <a:t> Do tohto momentu tak daňové subjekty nemohli predvídať, že ich správanie v minulosti bude hodnotené, na základe akých kritérií bude hodnotené a že toto správanie ovplyvní ich práva a povinnosti do budúcnosti. Stanovovanie spoľahlivosti daňových subjektov na základe skutočností, ktoré nastali v minulosti pred prijatím indexu, môže  napĺňať prvky retroaktivity.</a:t>
            </a:r>
          </a:p>
          <a:p>
            <a:pPr lvl="0" algn="just"/>
            <a:r>
              <a:rPr lang="sk-SK" dirty="0">
                <a:solidFill>
                  <a:schemeClr val="tx1"/>
                </a:solidFill>
              </a:rPr>
              <a:t>Pri určovaní indexu daňovej spoľahlivosti nie je rozhodujúci okamih samotného porušenia povinnosti daňovníkom, ale až moment, keď o tom rozhodnú daňové orgány (napríklad daňové kontroly za rok 2018, ktoré prejdú celým procesom dokazovania, odvolania a vyrubovacím konaním, sú často ukončené až v roku 2022, pričom až od tohto momentu začína plynúť trojročná lehota na posudzovanie pre účely indexu); Neprimeraná dĺžka sledovania menej vyznaných deliktov (z pohľadu daňových škôd pre štát), ako aj situácie, že rôzne kritériá majú odlišné lehoty na sledovanie a v čase spáchania deliktu daňovník nevie reálne predpokladať, aké následky bude tento delikt mať.</a:t>
            </a:r>
          </a:p>
          <a:p>
            <a:pPr algn="just"/>
            <a:r>
              <a:rPr lang="sk-SK" b="1" dirty="0">
                <a:solidFill>
                  <a:schemeClr val="tx1"/>
                </a:solidFill>
              </a:rPr>
              <a:t>Vyjadrenie FR SR: </a:t>
            </a:r>
            <a:r>
              <a:rPr lang="sk-SK" dirty="0">
                <a:solidFill>
                  <a:schemeClr val="tx1"/>
                </a:solidFill>
              </a:rPr>
              <a:t>Index daňovej spoľahlivosti bol do Daňového poriadku zavedený s účinnosťou od 1.1.2018. S účinnosťou od 1.1.2022 sa zákonom č. 408/2021 Z. z. zaviedol index daňovej spoľahlivosti nazývaný aj ako verejný index. Všetky povinnosti si mal a má daňový subjekt plniť riadne a včas, bez ohľadu na to, či vedel alebo nevedel, že sa v budúcnosti príjme právna úprava, ktorá zaviedla hodnotenie daňových subjektov. </a:t>
            </a:r>
            <a:endParaRPr lang="sk-SK" b="1" dirty="0">
              <a:solidFill>
                <a:schemeClr val="tx1"/>
              </a:solidFill>
            </a:endParaRP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419239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Detaily kritérií - proporcionalita</a:t>
            </a:r>
          </a:p>
        </p:txBody>
      </p:sp>
      <p:sp>
        <p:nvSpPr>
          <p:cNvPr id="3" name="Zástupný objekt pre obsah 2"/>
          <p:cNvSpPr>
            <a:spLocks noGrp="1"/>
          </p:cNvSpPr>
          <p:nvPr>
            <p:ph idx="1"/>
          </p:nvPr>
        </p:nvSpPr>
        <p:spPr/>
        <p:txBody>
          <a:bodyPr/>
          <a:lstStyle/>
          <a:p>
            <a:pPr algn="just"/>
            <a:r>
              <a:rPr lang="sk-SK" dirty="0">
                <a:solidFill>
                  <a:schemeClr val="tx1"/>
                </a:solidFill>
              </a:rPr>
              <a:t>Znevýhodnené sú väčšie daňové subjekty, ktoré operujú s vyšším objemom transakcií a sú teda vystavené vyššiemu riziku negatívneho hodnotenia na základe jednotlivých transakcií.</a:t>
            </a:r>
          </a:p>
          <a:p>
            <a:pPr algn="just"/>
            <a:r>
              <a:rPr lang="sk-SK" b="1" dirty="0">
                <a:solidFill>
                  <a:schemeClr val="tx1"/>
                </a:solidFill>
              </a:rPr>
              <a:t>Návrh: </a:t>
            </a:r>
            <a:r>
              <a:rPr lang="sk-SK" dirty="0">
                <a:solidFill>
                  <a:schemeClr val="tx1"/>
                </a:solidFill>
              </a:rPr>
              <a:t>Zohľadniť obrat, resp. iné veľkostné kritériá alebo ich kombináciu a závažnosť porušenia vyhodnocovať proporcionálne k veľkosti daňového subjektu.</a:t>
            </a:r>
          </a:p>
          <a:p>
            <a:pPr algn="just"/>
            <a:r>
              <a:rPr lang="sk-SK" b="1" dirty="0">
                <a:solidFill>
                  <a:schemeClr val="tx1"/>
                </a:solidFill>
              </a:rPr>
              <a:t>Vyjadrenie FR SR: </a:t>
            </a:r>
            <a:r>
              <a:rPr lang="sk-SK" dirty="0">
                <a:solidFill>
                  <a:schemeClr val="tx1"/>
                </a:solidFill>
              </a:rPr>
              <a:t>Samostatne hodnotiť daňové subjekty, ktorým je príslušný Úrad pre vybrané hospodárske subjekty. Napr. v detaile kritéria 1 Nedoplatky za daňovú a colnú časť by sa pre tieto daňové subjekty upravila výška daňového nedoplatku a bodové hodnotenie.</a:t>
            </a: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120439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t>Zohľadňovanie prebiehajúcich súdnych konaní pri vyhodnocovaní nálezov z daňových kontrol</a:t>
            </a:r>
            <a:br>
              <a:rPr lang="sk-SK" b="1" dirty="0"/>
            </a:br>
            <a:endParaRPr lang="sk-SK" dirty="0"/>
          </a:p>
        </p:txBody>
      </p:sp>
      <p:sp>
        <p:nvSpPr>
          <p:cNvPr id="3" name="Zástupný objekt pre obsah 2"/>
          <p:cNvSpPr>
            <a:spLocks noGrp="1"/>
          </p:cNvSpPr>
          <p:nvPr>
            <p:ph idx="1"/>
          </p:nvPr>
        </p:nvSpPr>
        <p:spPr/>
        <p:txBody>
          <a:bodyPr>
            <a:normAutofit fontScale="92500" lnSpcReduction="20000"/>
          </a:bodyPr>
          <a:lstStyle/>
          <a:p>
            <a:r>
              <a:rPr lang="sk-SK" b="1" dirty="0"/>
              <a:t>Zohľadňovanie prebiehajúcich súdnych konaní pri vyhodnocovaní nálezov z daňových kontrol</a:t>
            </a:r>
          </a:p>
          <a:p>
            <a:pPr algn="just"/>
            <a:r>
              <a:rPr lang="sk-SK" b="1" dirty="0"/>
              <a:t>Návrh:</a:t>
            </a:r>
            <a:r>
              <a:rPr lang="sk-SK" dirty="0"/>
              <a:t> V prípade, že po právoplatnom skončení konania na úrovni finančnej správy daňový subjekt pokračuje v uplatňovaní svojich práv prostredníctvom súdneho sporu s orgánmi finančnej správy, a vie to preukázať prostredníctvom podania námietky podľa § 53d ods. 3 Daňového poriadku, nehodnotiť daňový subjekt na základe tohto kritéria až do skončenia súdneho sporu, resp. prerušiť konanie o námietke.</a:t>
            </a:r>
            <a:r>
              <a:rPr lang="sk-SK" b="1" dirty="0"/>
              <a:t> </a:t>
            </a:r>
            <a:endParaRPr lang="sk-SK" dirty="0"/>
          </a:p>
          <a:p>
            <a:pPr algn="just"/>
            <a:r>
              <a:rPr lang="sk-SK" b="1" dirty="0"/>
              <a:t>Vyjadrenie FR SR: </a:t>
            </a:r>
            <a:r>
              <a:rPr lang="sk-SK" dirty="0"/>
              <a:t>V súčasnosti sa pri nálezoch z daňovej kontroly na základe právoplatného rozhodnutia zohľadňuje odkladný účinok žaloby. D</a:t>
            </a:r>
            <a:r>
              <a:rPr lang="sk-SK" dirty="0">
                <a:solidFill>
                  <a:schemeClr val="tx1"/>
                </a:solidFill>
              </a:rPr>
              <a:t>o hodnotenia vstupuje vždy len právoplatné rozhodnutie správcu dane, ktoré v prípade odvolacieho konania bolo potvrdené odvolacím orgánom. Zo štatistík úspešnosti súdnych pojednávaní, vyplýva, že úspešnosť súdnych konaní sa v priemere dlhodobo pohybuje na úrovni nad 70 %. </a:t>
            </a:r>
          </a:p>
          <a:p>
            <a:pPr algn="just"/>
            <a:r>
              <a:rPr lang="sk-SK" dirty="0">
                <a:solidFill>
                  <a:schemeClr val="tx1"/>
                </a:solidFill>
              </a:rPr>
              <a:t>OK je prístupný návrhu, aby v prípade súdnych žalôb bol DS do skončenia súdneho sporu nehodnotený. Vzhľadom k tomu, že uvedený návrh má dopad na všetky kritériá týkajúce sa DS ako celku, nielen KR č. 11 –nálezy z kontrol, bude predmetom detailnejších analýz na FR SR.</a:t>
            </a: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20163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br>
              <a:rPr lang="sk-SK" dirty="0"/>
            </a:br>
            <a:r>
              <a:rPr lang="sk-SK" dirty="0"/>
              <a:t>Úspešnosť súdnych konaní</a:t>
            </a:r>
            <a:br>
              <a:rPr lang="sk-SK" dirty="0"/>
            </a:br>
            <a:endParaRPr lang="sk-SK" dirty="0"/>
          </a:p>
        </p:txBody>
      </p:sp>
      <p:sp>
        <p:nvSpPr>
          <p:cNvPr id="3" name="Zástupný objekt pre obsah 2"/>
          <p:cNvSpPr>
            <a:spLocks noGrp="1"/>
          </p:cNvSpPr>
          <p:nvPr>
            <p:ph idx="1"/>
          </p:nvPr>
        </p:nvSpPr>
        <p:spPr/>
        <p:txBody>
          <a:bodyPr/>
          <a:lstStyle/>
          <a:p>
            <a:r>
              <a:rPr lang="sk-SK" dirty="0">
                <a:solidFill>
                  <a:schemeClr val="tx1"/>
                </a:solidFill>
              </a:rPr>
              <a:t>Vyhodnotenie úspešnosti súdnych konaní:</a:t>
            </a:r>
          </a:p>
          <a:p>
            <a:pPr marL="0" indent="0">
              <a:buNone/>
            </a:pPr>
            <a:r>
              <a:rPr lang="sk-SK" dirty="0">
                <a:solidFill>
                  <a:schemeClr val="tx1"/>
                </a:solidFill>
              </a:rPr>
              <a:t>        </a:t>
            </a:r>
          </a:p>
          <a:p>
            <a:endParaRPr lang="sk-SK" dirty="0">
              <a:solidFill>
                <a:schemeClr val="tx1"/>
              </a:solidFill>
            </a:endParaRPr>
          </a:p>
          <a:p>
            <a:endParaRPr lang="sk-SK" dirty="0">
              <a:solidFill>
                <a:schemeClr val="tx1"/>
              </a:solidFill>
            </a:endParaRPr>
          </a:p>
          <a:p>
            <a:pPr marL="0" indent="0">
              <a:buNone/>
            </a:pPr>
            <a:endParaRPr lang="sk-SK" dirty="0">
              <a:solidFill>
                <a:schemeClr val="tx1"/>
              </a:solidFill>
            </a:endParaRPr>
          </a:p>
          <a:p>
            <a:pPr marL="0" indent="0">
              <a:buNone/>
            </a:pPr>
            <a:r>
              <a:rPr lang="sk-SK" dirty="0">
                <a:solidFill>
                  <a:schemeClr val="tx1"/>
                </a:solidFill>
              </a:rPr>
              <a:t>  </a:t>
            </a:r>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8</a:t>
            </a:fld>
            <a:endParaRPr lang="en-US"/>
          </a:p>
        </p:txBody>
      </p:sp>
      <p:graphicFrame>
        <p:nvGraphicFramePr>
          <p:cNvPr id="12" name="Tabuľka 11"/>
          <p:cNvGraphicFramePr>
            <a:graphicFrameLocks noGrp="1"/>
          </p:cNvGraphicFramePr>
          <p:nvPr>
            <p:extLst>
              <p:ext uri="{D42A27DB-BD31-4B8C-83A1-F6EECF244321}">
                <p14:modId xmlns:p14="http://schemas.microsoft.com/office/powerpoint/2010/main" val="2492049122"/>
              </p:ext>
            </p:extLst>
          </p:nvPr>
        </p:nvGraphicFramePr>
        <p:xfrm>
          <a:off x="2659062" y="3592986"/>
          <a:ext cx="5822852" cy="1640528"/>
        </p:xfrm>
        <a:graphic>
          <a:graphicData uri="http://schemas.openxmlformats.org/drawingml/2006/table">
            <a:tbl>
              <a:tblPr firstRow="1" firstCol="1" bandRow="1"/>
              <a:tblGrid>
                <a:gridCol w="727375">
                  <a:extLst>
                    <a:ext uri="{9D8B030D-6E8A-4147-A177-3AD203B41FA5}">
                      <a16:colId xmlns:a16="http://schemas.microsoft.com/office/drawing/2014/main" val="565729850"/>
                    </a:ext>
                  </a:extLst>
                </a:gridCol>
                <a:gridCol w="727375">
                  <a:extLst>
                    <a:ext uri="{9D8B030D-6E8A-4147-A177-3AD203B41FA5}">
                      <a16:colId xmlns:a16="http://schemas.microsoft.com/office/drawing/2014/main" val="152662782"/>
                    </a:ext>
                  </a:extLst>
                </a:gridCol>
                <a:gridCol w="728017">
                  <a:extLst>
                    <a:ext uri="{9D8B030D-6E8A-4147-A177-3AD203B41FA5}">
                      <a16:colId xmlns:a16="http://schemas.microsoft.com/office/drawing/2014/main" val="1176165476"/>
                    </a:ext>
                  </a:extLst>
                </a:gridCol>
                <a:gridCol w="728017">
                  <a:extLst>
                    <a:ext uri="{9D8B030D-6E8A-4147-A177-3AD203B41FA5}">
                      <a16:colId xmlns:a16="http://schemas.microsoft.com/office/drawing/2014/main" val="2653557744"/>
                    </a:ext>
                  </a:extLst>
                </a:gridCol>
                <a:gridCol w="728017">
                  <a:extLst>
                    <a:ext uri="{9D8B030D-6E8A-4147-A177-3AD203B41FA5}">
                      <a16:colId xmlns:a16="http://schemas.microsoft.com/office/drawing/2014/main" val="1022969707"/>
                    </a:ext>
                  </a:extLst>
                </a:gridCol>
                <a:gridCol w="728017">
                  <a:extLst>
                    <a:ext uri="{9D8B030D-6E8A-4147-A177-3AD203B41FA5}">
                      <a16:colId xmlns:a16="http://schemas.microsoft.com/office/drawing/2014/main" val="2659112168"/>
                    </a:ext>
                  </a:extLst>
                </a:gridCol>
                <a:gridCol w="728017">
                  <a:extLst>
                    <a:ext uri="{9D8B030D-6E8A-4147-A177-3AD203B41FA5}">
                      <a16:colId xmlns:a16="http://schemas.microsoft.com/office/drawing/2014/main" val="2278610436"/>
                    </a:ext>
                  </a:extLst>
                </a:gridCol>
                <a:gridCol w="728017">
                  <a:extLst>
                    <a:ext uri="{9D8B030D-6E8A-4147-A177-3AD203B41FA5}">
                      <a16:colId xmlns:a16="http://schemas.microsoft.com/office/drawing/2014/main" val="831088359"/>
                    </a:ext>
                  </a:extLst>
                </a:gridCol>
              </a:tblGrid>
              <a:tr h="410132">
                <a:tc gridSpan="4">
                  <a:txBody>
                    <a:bodyPr/>
                    <a:lstStyle/>
                    <a:p>
                      <a:pPr algn="ctr">
                        <a:lnSpc>
                          <a:spcPct val="106000"/>
                        </a:lnSpc>
                        <a:spcAft>
                          <a:spcPts val="0"/>
                        </a:spcAft>
                      </a:pPr>
                      <a:r>
                        <a:rPr lang="sk-SK"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Správne súdy</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tc>
                <a:tc hMerge="1">
                  <a:txBody>
                    <a:bodyPr/>
                    <a:lstStyle/>
                    <a:p>
                      <a:endParaRPr lang="sk-SK"/>
                    </a:p>
                  </a:txBody>
                  <a:tcPr/>
                </a:tc>
                <a:tc hMerge="1">
                  <a:txBody>
                    <a:bodyPr/>
                    <a:lstStyle/>
                    <a:p>
                      <a:endParaRPr lang="sk-SK"/>
                    </a:p>
                  </a:txBody>
                  <a:tcPr/>
                </a:tc>
                <a:tc gridSpan="4">
                  <a:txBody>
                    <a:bodyPr/>
                    <a:lstStyle/>
                    <a:p>
                      <a:pPr algn="ctr">
                        <a:lnSpc>
                          <a:spcPct val="106000"/>
                        </a:lnSpc>
                        <a:spcAft>
                          <a:spcPts val="0"/>
                        </a:spcAft>
                      </a:pPr>
                      <a:r>
                        <a:rPr lang="sk-SK"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Najvyšší správny súd SR</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250698316"/>
                  </a:ext>
                </a:extLst>
              </a:tr>
              <a:tr h="410132">
                <a:tc gridSpan="4">
                  <a:txBody>
                    <a:bodyPr/>
                    <a:lstStyle/>
                    <a:p>
                      <a:pPr algn="ctr">
                        <a:lnSpc>
                          <a:spcPct val="106000"/>
                        </a:lnSpc>
                        <a:spcAft>
                          <a:spcPts val="0"/>
                        </a:spcAft>
                      </a:pPr>
                      <a:r>
                        <a:rPr lang="sk-SK"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úspešnosť v %</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tc>
                <a:tc hMerge="1">
                  <a:txBody>
                    <a:bodyPr/>
                    <a:lstStyle/>
                    <a:p>
                      <a:endParaRPr lang="sk-SK"/>
                    </a:p>
                  </a:txBody>
                  <a:tcPr/>
                </a:tc>
                <a:tc hMerge="1">
                  <a:txBody>
                    <a:bodyPr/>
                    <a:lstStyle/>
                    <a:p>
                      <a:endParaRPr lang="sk-SK"/>
                    </a:p>
                  </a:txBody>
                  <a:tcPr/>
                </a:tc>
                <a:tc gridSpan="4">
                  <a:txBody>
                    <a:bodyPr/>
                    <a:lstStyle/>
                    <a:p>
                      <a:pPr algn="ctr">
                        <a:lnSpc>
                          <a:spcPct val="106000"/>
                        </a:lnSpc>
                        <a:spcAft>
                          <a:spcPts val="0"/>
                        </a:spcAft>
                      </a:pPr>
                      <a:r>
                        <a:rPr lang="sk-SK"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úspešnosť v %</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3472200160"/>
                  </a:ext>
                </a:extLst>
              </a:tr>
              <a:tr h="410132">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2022</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2023</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sk-SK"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IQ2025</a:t>
                      </a:r>
                      <a:endParaRPr lang="sk-SK"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2022</a:t>
                      </a:r>
                      <a:endParaRPr lang="sk-SK"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2023</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sk-SK"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IQ2025</a:t>
                      </a:r>
                      <a:endParaRPr lang="sk-SK"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053285"/>
                  </a:ext>
                </a:extLst>
              </a:tr>
              <a:tr h="410132">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71,40</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68,40</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75,10</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78,40</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70,00</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65,00</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63,70</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sk-SK"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62,60</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880092"/>
                  </a:ext>
                </a:extLst>
              </a:tr>
            </a:tbl>
          </a:graphicData>
        </a:graphic>
      </p:graphicFrame>
      <p:sp>
        <p:nvSpPr>
          <p:cNvPr id="13" name="Rectangle 7"/>
          <p:cNvSpPr>
            <a:spLocks noChangeArrowheads="1"/>
          </p:cNvSpPr>
          <p:nvPr/>
        </p:nvSpPr>
        <p:spPr bwMode="auto">
          <a:xfrm>
            <a:off x="2659062" y="3956050"/>
            <a:ext cx="123370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k-SK"/>
          </a:p>
        </p:txBody>
      </p:sp>
    </p:spTree>
    <p:extLst>
      <p:ext uri="{BB962C8B-B14F-4D97-AF65-F5344CB8AC3E}">
        <p14:creationId xmlns:p14="http://schemas.microsoft.com/office/powerpoint/2010/main" val="160742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Odkladný účinok priznaný súdom</a:t>
            </a:r>
          </a:p>
        </p:txBody>
      </p:sp>
      <p:sp>
        <p:nvSpPr>
          <p:cNvPr id="3" name="Zástupný objekt pre obsah 2"/>
          <p:cNvSpPr>
            <a:spLocks noGrp="1"/>
          </p:cNvSpPr>
          <p:nvPr>
            <p:ph idx="1"/>
          </p:nvPr>
        </p:nvSpPr>
        <p:spPr/>
        <p:txBody>
          <a:bodyPr>
            <a:normAutofit fontScale="92500" lnSpcReduction="10000"/>
          </a:bodyPr>
          <a:lstStyle/>
          <a:p>
            <a:pPr marL="0" indent="0">
              <a:buNone/>
            </a:pPr>
            <a:r>
              <a:rPr lang="sk-SK" dirty="0">
                <a:solidFill>
                  <a:schemeClr val="tx1"/>
                </a:solidFill>
              </a:rPr>
              <a:t>V súčasnosti sa v hodnotení zohľadňuje odkladný účinok priznaný súdom v nasledujúcich detailoch kritérií:</a:t>
            </a:r>
          </a:p>
          <a:p>
            <a:pPr algn="just">
              <a:buFontTx/>
              <a:buChar char="-"/>
            </a:pPr>
            <a:r>
              <a:rPr lang="sk-SK" dirty="0">
                <a:solidFill>
                  <a:schemeClr val="tx1"/>
                </a:solidFill>
              </a:rPr>
              <a:t>č. 1  Nedoplatky za daňovú časť a colnú časť, </a:t>
            </a:r>
          </a:p>
          <a:p>
            <a:pPr algn="just">
              <a:buFontTx/>
              <a:buChar char="-"/>
            </a:pPr>
            <a:r>
              <a:rPr lang="sk-SK" dirty="0">
                <a:solidFill>
                  <a:schemeClr val="tx1"/>
                </a:solidFill>
              </a:rPr>
              <a:t>č. 7  Vyhodnotenie uloženia pokuty pri správe spotrebných daní</a:t>
            </a:r>
          </a:p>
          <a:p>
            <a:pPr algn="just">
              <a:buFontTx/>
              <a:buChar char="-"/>
            </a:pPr>
            <a:r>
              <a:rPr lang="sk-SK" dirty="0">
                <a:solidFill>
                  <a:schemeClr val="tx1"/>
                </a:solidFill>
              </a:rPr>
              <a:t>č. 9  Vyrubenie spotrebnej dane alebo rozdielu spotrebnej dane colným úradom</a:t>
            </a:r>
          </a:p>
          <a:p>
            <a:pPr algn="just">
              <a:buFontTx/>
              <a:buChar char="-"/>
            </a:pPr>
            <a:r>
              <a:rPr lang="sk-SK" dirty="0">
                <a:solidFill>
                  <a:schemeClr val="tx1"/>
                </a:solidFill>
              </a:rPr>
              <a:t>č.11  Nálezy z kontrol – DÚ, </a:t>
            </a:r>
          </a:p>
          <a:p>
            <a:pPr algn="just">
              <a:buFontTx/>
              <a:buChar char="-"/>
            </a:pPr>
            <a:r>
              <a:rPr lang="sk-SK" dirty="0">
                <a:solidFill>
                  <a:schemeClr val="tx1"/>
                </a:solidFill>
              </a:rPr>
              <a:t>č.14 Porušenie vybraných ustanovení zákona č. 289/2008 Z. z. o používaní elektronickej registračnej 	      pokladnice a o zmene a doplnení zákona Slovenskej národnej rady č. 511/1992 Zb. o správe daní a 	      poplatkov a o zmenách v sústave územných finančných orgánov v znení neskorších predpisov v      	      znení neskorších predpisov a zákona č. 394/2012 Z. z. o obmedzení platieb v hotovosti</a:t>
            </a:r>
          </a:p>
          <a:p>
            <a:pPr marL="0" indent="0" algn="just">
              <a:buNone/>
            </a:pPr>
            <a:r>
              <a:rPr lang="sk-SK" dirty="0">
                <a:solidFill>
                  <a:schemeClr val="tx1"/>
                </a:solidFill>
              </a:rPr>
              <a:t>-     č.15  Porušenie zákona č. 431/2002 Z. z. o účtovníctve v znení neskorších predpisov. </a:t>
            </a:r>
          </a:p>
          <a:p>
            <a:pPr marL="0" indent="0">
              <a:buNone/>
            </a:pPr>
            <a:endParaRPr lang="sk-SK" dirty="0"/>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1993167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966BCD-F5EC-4930-B735-6EFB3963BD0C}">
  <ds:schemaRefs>
    <ds:schemaRef ds:uri="http://schemas.microsoft.com/sharepoint/v3/contenttype/forms"/>
  </ds:schemaRefs>
</ds:datastoreItem>
</file>

<file path=customXml/itemProps2.xml><?xml version="1.0" encoding="utf-8"?>
<ds:datastoreItem xmlns:ds="http://schemas.openxmlformats.org/officeDocument/2006/customXml" ds:itemID="{65E38FC4-8BB1-4D89-83DC-BBA456EBF47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AC9447E-644A-4277-BF43-A873A945A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5618</TotalTime>
  <Words>1201</Words>
  <Application>Microsoft Office PowerPoint</Application>
  <PresentationFormat>Širokouhlá</PresentationFormat>
  <Paragraphs>91</Paragraphs>
  <Slides>9</Slides>
  <Notes>9</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9</vt:i4>
      </vt:variant>
    </vt:vector>
  </HeadingPairs>
  <TitlesOfParts>
    <vt:vector size="15" baseType="lpstr">
      <vt:lpstr>Arial</vt:lpstr>
      <vt:lpstr>Arial Narrow</vt:lpstr>
      <vt:lpstr>Calibri</vt:lpstr>
      <vt:lpstr>Century Gothic</vt:lpstr>
      <vt:lpstr>Wingdings 3</vt:lpstr>
      <vt:lpstr>Ion Boardroom</vt:lpstr>
      <vt:lpstr>Prezentácia programu PowerPoint</vt:lpstr>
      <vt:lpstr>Návrhy na úpravu detailov kritérií </vt:lpstr>
      <vt:lpstr>Legislatívna úprava kritérií</vt:lpstr>
      <vt:lpstr>Hodnotené obdobie - zosúladenie</vt:lpstr>
      <vt:lpstr>Obdobie hodnotenia </vt:lpstr>
      <vt:lpstr>Detaily kritérií - proporcionalita</vt:lpstr>
      <vt:lpstr>Zohľadňovanie prebiehajúcich súdnych konaní pri vyhodnocovaní nálezov z daňových kontrol </vt:lpstr>
      <vt:lpstr> Úspešnosť súdnych konaní </vt:lpstr>
      <vt:lpstr>Odkladný účinok priznaný súdom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Opalek DataConcept</dc:creator>
  <cp:lastModifiedBy>Metodika@skdp.sk</cp:lastModifiedBy>
  <cp:revision>274</cp:revision>
  <cp:lastPrinted>2025-06-13T12:33:56Z</cp:lastPrinted>
  <dcterms:created xsi:type="dcterms:W3CDTF">2019-09-03T08:16:12Z</dcterms:created>
  <dcterms:modified xsi:type="dcterms:W3CDTF">2025-08-07T11:41:18Z</dcterms:modified>
</cp:coreProperties>
</file>