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handoutMasterIdLst>
    <p:handoutMasterId r:id="rId32"/>
  </p:handoutMasterIdLst>
  <p:sldIdLst>
    <p:sldId id="267" r:id="rId5"/>
    <p:sldId id="359" r:id="rId6"/>
    <p:sldId id="358" r:id="rId7"/>
    <p:sldId id="360" r:id="rId8"/>
    <p:sldId id="364" r:id="rId9"/>
    <p:sldId id="365" r:id="rId10"/>
    <p:sldId id="366" r:id="rId11"/>
    <p:sldId id="367" r:id="rId12"/>
    <p:sldId id="386" r:id="rId13"/>
    <p:sldId id="368" r:id="rId14"/>
    <p:sldId id="369" r:id="rId15"/>
    <p:sldId id="384" r:id="rId16"/>
    <p:sldId id="370" r:id="rId17"/>
    <p:sldId id="371" r:id="rId18"/>
    <p:sldId id="372" r:id="rId19"/>
    <p:sldId id="373" r:id="rId20"/>
    <p:sldId id="385" r:id="rId21"/>
    <p:sldId id="374" r:id="rId22"/>
    <p:sldId id="375" r:id="rId23"/>
    <p:sldId id="376" r:id="rId24"/>
    <p:sldId id="377" r:id="rId25"/>
    <p:sldId id="382" r:id="rId26"/>
    <p:sldId id="378" r:id="rId27"/>
    <p:sldId id="379" r:id="rId28"/>
    <p:sldId id="381" r:id="rId29"/>
    <p:sldId id="387"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Časová Iveta Ing." initials="ČII" lastIdx="15" clrIdx="0">
    <p:extLst>
      <p:ext uri="{19B8F6BF-5375-455C-9EA6-DF929625EA0E}">
        <p15:presenceInfo xmlns:p15="http://schemas.microsoft.com/office/powerpoint/2012/main" userId="S-1-5-21-292492471-4107390897-909472603-11099" providerId="AD"/>
      </p:ext>
    </p:extLst>
  </p:cmAuthor>
  <p:cmAuthor id="2" name="Hubová Andrea Ing." initials="HAI" lastIdx="3" clrIdx="1">
    <p:extLst>
      <p:ext uri="{19B8F6BF-5375-455C-9EA6-DF929625EA0E}">
        <p15:presenceInfo xmlns:p15="http://schemas.microsoft.com/office/powerpoint/2012/main" userId="S-1-5-21-292492471-4107390897-909472603-34921" providerId="AD"/>
      </p:ext>
    </p:extLst>
  </p:cmAuthor>
  <p:cmAuthor id="3" name="Chamková Ľuboslava Ing." initials="CĽI" lastIdx="6" clrIdx="2">
    <p:extLst>
      <p:ext uri="{19B8F6BF-5375-455C-9EA6-DF929625EA0E}">
        <p15:presenceInfo xmlns:p15="http://schemas.microsoft.com/office/powerpoint/2012/main" userId="S-1-5-21-292492471-4107390897-909472603-14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D5"/>
    <a:srgbClr val="EFF8EC"/>
    <a:srgbClr val="D8D9DE"/>
    <a:srgbClr val="E0E5D5"/>
    <a:srgbClr val="D3DFD8"/>
    <a:srgbClr val="C8EACC"/>
    <a:srgbClr val="DBDDD5"/>
    <a:srgbClr val="DEE3D3"/>
    <a:srgbClr val="BAC4A4"/>
    <a:srgbClr val="DCE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F56A8-1079-7C4F-B506-DAF0F6E994FA}" v="18" dt="2019-09-26T07:49:55.37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61" autoAdjust="0"/>
  </p:normalViewPr>
  <p:slideViewPr>
    <p:cSldViewPr snapToGrid="0" snapToObjects="1">
      <p:cViewPr varScale="1">
        <p:scale>
          <a:sx n="77" d="100"/>
          <a:sy n="77" d="100"/>
        </p:scale>
        <p:origin x="883"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4497EE0-9DB4-4EA3-A163-D32F96E670CD}" type="datetimeFigureOut">
              <a:rPr lang="sk-SK" smtClean="0"/>
              <a:t>7. 8. 2025</a:t>
            </a:fld>
            <a:endParaRPr lang="sk-SK" dirty="0"/>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66B14A-F1E4-4859-A334-8B8BE9D93A63}" type="slidenum">
              <a:rPr lang="sk-SK" smtClean="0"/>
              <a:t>‹#›</a:t>
            </a:fld>
            <a:endParaRPr lang="sk-SK" dirty="0"/>
          </a:p>
        </p:txBody>
      </p:sp>
    </p:spTree>
    <p:extLst>
      <p:ext uri="{BB962C8B-B14F-4D97-AF65-F5344CB8AC3E}">
        <p14:creationId xmlns:p14="http://schemas.microsoft.com/office/powerpoint/2010/main" val="21347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C6D64B-3A54-40B1-81C4-E4929C8BB7D7}" type="datetimeFigureOut">
              <a:rPr lang="sk-SK" smtClean="0"/>
              <a:t>7. 8. 2025</a:t>
            </a:fld>
            <a:endParaRPr lang="sk-SK" dirty="0"/>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7" name="Zástupný objekt pre číslo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4B6488-BD91-47DB-9F7B-AB1272FEDD66}" type="slidenum">
              <a:rPr lang="sk-SK" smtClean="0"/>
              <a:t>‹#›</a:t>
            </a:fld>
            <a:endParaRPr lang="sk-SK" dirty="0"/>
          </a:p>
        </p:txBody>
      </p:sp>
    </p:spTree>
    <p:extLst>
      <p:ext uri="{BB962C8B-B14F-4D97-AF65-F5344CB8AC3E}">
        <p14:creationId xmlns:p14="http://schemas.microsoft.com/office/powerpoint/2010/main" val="85767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90488" y="744538"/>
            <a:ext cx="6616700" cy="3722687"/>
          </a:xfrm>
        </p:spPr>
      </p:sp>
      <p:sp>
        <p:nvSpPr>
          <p:cNvPr id="3" name="Zástupný symbol poznámok 2"/>
          <p:cNvSpPr>
            <a:spLocks noGrp="1"/>
          </p:cNvSpPr>
          <p:nvPr>
            <p:ph type="body" idx="1"/>
          </p:nvPr>
        </p:nvSpPr>
        <p:spPr/>
        <p:txBody>
          <a:bodyPr/>
          <a:lstStyle/>
          <a:p>
            <a:endParaRPr kumimoji="1" lang="sk-SK" dirty="0">
              <a:latin typeface="Times New Roman" pitchFamily="18" charset="0"/>
            </a:endParaRPr>
          </a:p>
          <a:p>
            <a:endParaRPr lang="sk-SK" dirty="0"/>
          </a:p>
        </p:txBody>
      </p:sp>
      <p:sp>
        <p:nvSpPr>
          <p:cNvPr id="4" name="Zástupný symbol čísla snímky 3"/>
          <p:cNvSpPr>
            <a:spLocks noGrp="1"/>
          </p:cNvSpPr>
          <p:nvPr>
            <p:ph type="sldNum" sz="quarter" idx="10"/>
          </p:nvPr>
        </p:nvSpPr>
        <p:spPr/>
        <p:txBody>
          <a:bodyPr/>
          <a:lstStyle/>
          <a:p>
            <a:pPr>
              <a:defRPr/>
            </a:pPr>
            <a:fld id="{C828483E-E116-4B69-8EE6-D64CF60BD52A}" type="slidenum">
              <a:rPr lang="da-DK" smtClean="0"/>
              <a:pPr>
                <a:defRPr/>
              </a:pPr>
              <a:t>1</a:t>
            </a:fld>
            <a:endParaRPr lang="da-DK"/>
          </a:p>
        </p:txBody>
      </p:sp>
    </p:spTree>
    <p:extLst>
      <p:ext uri="{BB962C8B-B14F-4D97-AF65-F5344CB8AC3E}">
        <p14:creationId xmlns:p14="http://schemas.microsoft.com/office/powerpoint/2010/main" val="349823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11</a:t>
            </a:fld>
            <a:endParaRPr lang="sk-SK"/>
          </a:p>
        </p:txBody>
      </p:sp>
    </p:spTree>
    <p:extLst>
      <p:ext uri="{BB962C8B-B14F-4D97-AF65-F5344CB8AC3E}">
        <p14:creationId xmlns:p14="http://schemas.microsoft.com/office/powerpoint/2010/main" val="107280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12</a:t>
            </a:fld>
            <a:endParaRPr lang="sk-SK"/>
          </a:p>
        </p:txBody>
      </p:sp>
    </p:spTree>
    <p:extLst>
      <p:ext uri="{BB962C8B-B14F-4D97-AF65-F5344CB8AC3E}">
        <p14:creationId xmlns:p14="http://schemas.microsoft.com/office/powerpoint/2010/main" val="149901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13</a:t>
            </a:fld>
            <a:endParaRPr lang="sk-SK"/>
          </a:p>
        </p:txBody>
      </p:sp>
    </p:spTree>
    <p:extLst>
      <p:ext uri="{BB962C8B-B14F-4D97-AF65-F5344CB8AC3E}">
        <p14:creationId xmlns:p14="http://schemas.microsoft.com/office/powerpoint/2010/main" val="100703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14</a:t>
            </a:fld>
            <a:endParaRPr lang="sk-SK"/>
          </a:p>
        </p:txBody>
      </p:sp>
    </p:spTree>
    <p:extLst>
      <p:ext uri="{BB962C8B-B14F-4D97-AF65-F5344CB8AC3E}">
        <p14:creationId xmlns:p14="http://schemas.microsoft.com/office/powerpoint/2010/main" val="376223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15</a:t>
            </a:fld>
            <a:endParaRPr lang="sk-SK"/>
          </a:p>
        </p:txBody>
      </p:sp>
    </p:spTree>
    <p:extLst>
      <p:ext uri="{BB962C8B-B14F-4D97-AF65-F5344CB8AC3E}">
        <p14:creationId xmlns:p14="http://schemas.microsoft.com/office/powerpoint/2010/main" val="5437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16</a:t>
            </a:fld>
            <a:endParaRPr lang="sk-SK"/>
          </a:p>
        </p:txBody>
      </p:sp>
    </p:spTree>
    <p:extLst>
      <p:ext uri="{BB962C8B-B14F-4D97-AF65-F5344CB8AC3E}">
        <p14:creationId xmlns:p14="http://schemas.microsoft.com/office/powerpoint/2010/main" val="380447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17</a:t>
            </a:fld>
            <a:endParaRPr lang="sk-SK"/>
          </a:p>
        </p:txBody>
      </p:sp>
    </p:spTree>
    <p:extLst>
      <p:ext uri="{BB962C8B-B14F-4D97-AF65-F5344CB8AC3E}">
        <p14:creationId xmlns:p14="http://schemas.microsoft.com/office/powerpoint/2010/main" val="175158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18</a:t>
            </a:fld>
            <a:endParaRPr lang="sk-SK"/>
          </a:p>
        </p:txBody>
      </p:sp>
    </p:spTree>
    <p:extLst>
      <p:ext uri="{BB962C8B-B14F-4D97-AF65-F5344CB8AC3E}">
        <p14:creationId xmlns:p14="http://schemas.microsoft.com/office/powerpoint/2010/main" val="177807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19</a:t>
            </a:fld>
            <a:endParaRPr lang="sk-SK"/>
          </a:p>
        </p:txBody>
      </p:sp>
    </p:spTree>
    <p:extLst>
      <p:ext uri="{BB962C8B-B14F-4D97-AF65-F5344CB8AC3E}">
        <p14:creationId xmlns:p14="http://schemas.microsoft.com/office/powerpoint/2010/main" val="86291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20</a:t>
            </a:fld>
            <a:endParaRPr lang="sk-SK"/>
          </a:p>
        </p:txBody>
      </p:sp>
    </p:spTree>
    <p:extLst>
      <p:ext uri="{BB962C8B-B14F-4D97-AF65-F5344CB8AC3E}">
        <p14:creationId xmlns:p14="http://schemas.microsoft.com/office/powerpoint/2010/main" val="52690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a:t>
            </a: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a:t>
            </a:fld>
            <a:endParaRPr lang="sk-SK"/>
          </a:p>
        </p:txBody>
      </p:sp>
    </p:spTree>
    <p:extLst>
      <p:ext uri="{BB962C8B-B14F-4D97-AF65-F5344CB8AC3E}">
        <p14:creationId xmlns:p14="http://schemas.microsoft.com/office/powerpoint/2010/main" val="173904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21</a:t>
            </a:fld>
            <a:endParaRPr lang="sk-SK"/>
          </a:p>
        </p:txBody>
      </p:sp>
    </p:spTree>
    <p:extLst>
      <p:ext uri="{BB962C8B-B14F-4D97-AF65-F5344CB8AC3E}">
        <p14:creationId xmlns:p14="http://schemas.microsoft.com/office/powerpoint/2010/main" val="35038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C04B6488-BD91-47DB-9F7B-AB1272FEDD66}" type="slidenum">
              <a:rPr lang="sk-SK" smtClean="0"/>
              <a:t>22</a:t>
            </a:fld>
            <a:endParaRPr lang="sk-SK" dirty="0"/>
          </a:p>
        </p:txBody>
      </p:sp>
    </p:spTree>
    <p:extLst>
      <p:ext uri="{BB962C8B-B14F-4D97-AF65-F5344CB8AC3E}">
        <p14:creationId xmlns:p14="http://schemas.microsoft.com/office/powerpoint/2010/main" val="27531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23</a:t>
            </a:fld>
            <a:endParaRPr lang="sk-SK"/>
          </a:p>
        </p:txBody>
      </p:sp>
    </p:spTree>
    <p:extLst>
      <p:ext uri="{BB962C8B-B14F-4D97-AF65-F5344CB8AC3E}">
        <p14:creationId xmlns:p14="http://schemas.microsoft.com/office/powerpoint/2010/main" val="368668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24</a:t>
            </a:fld>
            <a:endParaRPr lang="sk-SK"/>
          </a:p>
        </p:txBody>
      </p:sp>
    </p:spTree>
    <p:extLst>
      <p:ext uri="{BB962C8B-B14F-4D97-AF65-F5344CB8AC3E}">
        <p14:creationId xmlns:p14="http://schemas.microsoft.com/office/powerpoint/2010/main" val="2205748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25</a:t>
            </a:fld>
            <a:endParaRPr lang="sk-SK"/>
          </a:p>
        </p:txBody>
      </p:sp>
    </p:spTree>
    <p:extLst>
      <p:ext uri="{BB962C8B-B14F-4D97-AF65-F5344CB8AC3E}">
        <p14:creationId xmlns:p14="http://schemas.microsoft.com/office/powerpoint/2010/main" val="78893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BC70-A5E2-49B5-BF26-52272D7DC62F}"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48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 </a:t>
            </a: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4</a:t>
            </a:fld>
            <a:endParaRPr lang="sk-SK"/>
          </a:p>
        </p:txBody>
      </p:sp>
    </p:spTree>
    <p:extLst>
      <p:ext uri="{BB962C8B-B14F-4D97-AF65-F5344CB8AC3E}">
        <p14:creationId xmlns:p14="http://schemas.microsoft.com/office/powerpoint/2010/main" val="346007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5</a:t>
            </a:fld>
            <a:endParaRPr lang="sk-SK"/>
          </a:p>
        </p:txBody>
      </p:sp>
    </p:spTree>
    <p:extLst>
      <p:ext uri="{BB962C8B-B14F-4D97-AF65-F5344CB8AC3E}">
        <p14:creationId xmlns:p14="http://schemas.microsoft.com/office/powerpoint/2010/main" val="289047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6</a:t>
            </a:fld>
            <a:endParaRPr lang="sk-SK"/>
          </a:p>
        </p:txBody>
      </p:sp>
    </p:spTree>
    <p:extLst>
      <p:ext uri="{BB962C8B-B14F-4D97-AF65-F5344CB8AC3E}">
        <p14:creationId xmlns:p14="http://schemas.microsoft.com/office/powerpoint/2010/main" val="143697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7</a:t>
            </a:fld>
            <a:endParaRPr lang="sk-SK"/>
          </a:p>
        </p:txBody>
      </p:sp>
    </p:spTree>
    <p:extLst>
      <p:ext uri="{BB962C8B-B14F-4D97-AF65-F5344CB8AC3E}">
        <p14:creationId xmlns:p14="http://schemas.microsoft.com/office/powerpoint/2010/main" val="307294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8</a:t>
            </a:fld>
            <a:endParaRPr lang="sk-SK"/>
          </a:p>
        </p:txBody>
      </p:sp>
    </p:spTree>
    <p:extLst>
      <p:ext uri="{BB962C8B-B14F-4D97-AF65-F5344CB8AC3E}">
        <p14:creationId xmlns:p14="http://schemas.microsoft.com/office/powerpoint/2010/main" val="227015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9</a:t>
            </a:fld>
            <a:endParaRPr lang="sk-SK"/>
          </a:p>
        </p:txBody>
      </p:sp>
    </p:spTree>
    <p:extLst>
      <p:ext uri="{BB962C8B-B14F-4D97-AF65-F5344CB8AC3E}">
        <p14:creationId xmlns:p14="http://schemas.microsoft.com/office/powerpoint/2010/main" val="308721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10</a:t>
            </a:fld>
            <a:endParaRPr lang="sk-SK"/>
          </a:p>
        </p:txBody>
      </p:sp>
    </p:spTree>
    <p:extLst>
      <p:ext uri="{BB962C8B-B14F-4D97-AF65-F5344CB8AC3E}">
        <p14:creationId xmlns:p14="http://schemas.microsoft.com/office/powerpoint/2010/main" val="405478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tretch>
            <a:fill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9E446C-3F94-4A33-A074-28E8DF0D8098}"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B1AC67A8-0325-1F47-AD94-F2603899AC61}"/>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736C90C-1603-334F-AB0A-D1DAD0C1DC7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404A79-7364-4745-816E-4A89492BD112}"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CC6000C0-2E45-CD4F-8947-B5D51AEFDFE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AC9FCC61-F6DB-0E43-8B9C-4BFFFCD9806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09BC9FC5-765D-F44E-AD45-BF57212F4B9E}"/>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325095"/>
              </a:buClr>
              <a:defRPr/>
            </a:lvl1pPr>
            <a:lvl2pPr>
              <a:buClr>
                <a:srgbClr val="325095"/>
              </a:buClr>
              <a:defRPr/>
            </a:lvl2pPr>
            <a:lvl3pPr>
              <a:buClr>
                <a:srgbClr val="325095"/>
              </a:buClr>
              <a:defRPr/>
            </a:lvl3pPr>
            <a:lvl4pPr>
              <a:buClr>
                <a:srgbClr val="325095"/>
              </a:buClr>
              <a:defRPr/>
            </a:lvl4pPr>
            <a:lvl5pPr>
              <a:buClr>
                <a:srgbClr val="32509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E4984B-F63D-4B2F-8C70-6CD1F525AFFE}"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715609EF-559B-6841-843F-A1ADD01E25D7}"/>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8159FB2D-23BE-034E-B62D-296B5699F8D9}"/>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CE9E8BA6-DB1E-054B-AF39-E0664ACC0D4F}"/>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7861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8B1B6482-1025-254C-9359-5BA89FEE556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8B3863B-32B8-4282-8AE7-59C3E7E96014}"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51CAFDBA-F4AB-4F4F-993A-C04792D115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F27F38AF-F311-1446-966C-0B27C01D46C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A85B17E-8EA9-3444-92E1-CCB5F34C2F7A}"/>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1B6482-1025-254C-9359-5BA89FEE556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AC0BF0-E69C-4E4A-BE26-14A268B36446}"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60DFF72-6F08-FD4F-9D99-FF45F6F8CA0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7BE8BDF8-98B8-CA47-B6ED-EF6E4038ACE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6E4DC1B-E303-514A-BC7F-97148392F5F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9308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6126C38-0923-FA4A-B953-B7CE5272E3DB}"/>
              </a:ext>
            </a:extLst>
          </p:cNvPr>
          <p:cNvPicPr>
            <a:picLocks noChangeAspect="1"/>
          </p:cNvPicPr>
          <p:nvPr userDrawn="1"/>
        </p:nvPicPr>
        <p:blipFill>
          <a:blip r:embed="rId2"/>
          <a:stretch>
            <a:fillRect/>
          </a:stretch>
        </p:blipFill>
        <p:spPr>
          <a:xfrm>
            <a:off x="6350" y="0"/>
            <a:ext cx="12179300" cy="6858000"/>
          </a:xfrm>
          <a:prstGeom prst="rect">
            <a:avLst/>
          </a:prstGeom>
        </p:spPr>
      </p:pic>
      <p:grpSp>
        <p:nvGrpSpPr>
          <p:cNvPr id="9" name="Group 8"/>
          <p:cNvGrpSpPr/>
          <p:nvPr userDrawn="1"/>
        </p:nvGrpSpPr>
        <p:grpSpPr>
          <a:xfrm>
            <a:off x="6350" y="0"/>
            <a:ext cx="12192000" cy="6856413"/>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84474-893C-4762-ABC6-5B24E8F9F1CD}"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50A07A5A-2A98-BE46-B81C-F04AACE92AB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BBF3E4C1-600B-4643-AA9A-6E7198C73ABF}"/>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EFB37D8B-7630-6740-B2A3-66D22C455AD4}"/>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noramic 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26C38-0923-FA4A-B953-B7CE5272E3DB}"/>
              </a:ext>
            </a:extLst>
          </p:cNvPr>
          <p:cNvPicPr>
            <a:picLocks noChangeAspect="1"/>
          </p:cNvPicPr>
          <p:nvPr userDrawn="1"/>
        </p:nvPicPr>
        <p:blipFill>
          <a:blip r:embed="rId2"/>
          <a:srcRect/>
          <a:stretch/>
        </p:blipFill>
        <p:spPr>
          <a:xfrm>
            <a:off x="6350" y="0"/>
            <a:ext cx="12179300" cy="6858000"/>
          </a:xfrm>
          <a:prstGeom prst="rect">
            <a:avLst/>
          </a:prstGeom>
        </p:spPr>
      </p:pic>
      <p:grpSp>
        <p:nvGrpSpPr>
          <p:cNvPr id="9" name="Group 8"/>
          <p:cNvGrpSpPr/>
          <p:nvPr userDrawn="1"/>
        </p:nvGrpSpPr>
        <p:grpSpPr>
          <a:xfrm>
            <a:off x="-238541" y="-646044"/>
            <a:ext cx="12445217" cy="7523922"/>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5034C9-FEE2-4FA3-84DE-75D429CE60F3}"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C93E5807-AF57-0447-8870-3827702E892C}"/>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670A115F-BA6A-AE46-B831-1F752168E5F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724BB36F-45EB-2349-BBA8-578C70BF9E0C}"/>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112770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B1E0955-70F5-4900-B5D9-C8CA9D30FB3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B7A0288E-30E4-474C-992B-1ADED020006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DCA2926-B1A9-4947-8749-F7C256791EF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C7A160D-1896-E843-9396-450D947FABD4}"/>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5A5C6144-7C4C-49F4-A20F-06E39E14533F}"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8880B4C-2425-B245-AAF6-AA4D819D333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5735832-F07E-C543-BD23-076A01B6072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0257038C-970D-724A-B53B-CED58306C2FD}"/>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488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8" name="Picture 7" descr="A close up of a screen&#10;&#10;Description automatically generated">
            <a:extLst>
              <a:ext uri="{FF2B5EF4-FFF2-40B4-BE49-F238E27FC236}">
                <a16:creationId xmlns:a16="http://schemas.microsoft.com/office/drawing/2014/main" id="{3CE87F04-4C18-434C-BE5F-17BA1AD9FAC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DDB3526-10A9-4147-8465-A65168D1A772}"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C866B585-61D3-524C-A293-4CB3333A9FA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01DBFC57-D7AC-2F41-8A20-46A87D7F506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277867BA-9424-1447-B996-10D6F5EA8216}"/>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E87F04-4C18-434C-BE5F-17BA1AD9FAC3}"/>
              </a:ext>
            </a:extLst>
          </p:cNvPr>
          <p:cNvPicPr>
            <a:picLocks noChangeAspect="1"/>
          </p:cNvPicPr>
          <p:nvPr userDrawn="1"/>
        </p:nvPicPr>
        <p:blipFill>
          <a:blip r:embed="rId2"/>
          <a:src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43D20A8-889A-4B4C-B200-B4E06DA92E7B}"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675A34CF-8F6D-4146-A836-A6980E8E078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487871EB-DD7F-FB4D-BFB6-31395A49C6D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41443265-34DA-5043-B803-3FEA2E817012}"/>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5600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rc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9E628B0-99E4-4715-B74B-7209DCE0A530}"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1D4049B4-0980-E94E-8E46-6DB355AB7D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9A5AE68-48CF-9B4A-B81B-4C472F0F879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0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A100CC76-B48B-974E-8F78-1C37978D8DB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CAE050-0365-4393-A617-95ED1B22946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247811F-003A-B043-9AC8-9556381DBA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9871CCED-1E64-AA42-88D9-1DD47DC08D40}"/>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8C8E803-3C1E-2746-9443-F435828D8DE2}"/>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Name C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0CC76-B48B-974E-8F78-1C37978D8DB3}"/>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F0C11B-8E75-413A-A7CE-0787774FD61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1921650C-9C0C-AF49-ABC4-AE6C2901EA3F}"/>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1" name="Slide Number Placeholder 5">
            <a:extLst>
              <a:ext uri="{FF2B5EF4-FFF2-40B4-BE49-F238E27FC236}">
                <a16:creationId xmlns:a16="http://schemas.microsoft.com/office/drawing/2014/main" id="{D294F56A-AE27-FC46-95E2-8E65323BA07A}"/>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2" name="Picture 11">
            <a:extLst>
              <a:ext uri="{FF2B5EF4-FFF2-40B4-BE49-F238E27FC236}">
                <a16:creationId xmlns:a16="http://schemas.microsoft.com/office/drawing/2014/main" id="{3FC1D435-1A3A-A34A-A072-6378ED17CCB6}"/>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9211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D6CBE8-440B-470B-9483-8814F58660A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BACF6E-58B4-477E-9B8C-191F70B19877}" type="datetime1">
              <a:rPr lang="en-US" smtClean="0"/>
              <a:t>8/7/2025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420905" y="6391838"/>
            <a:ext cx="990599" cy="304799"/>
          </a:xfrm>
        </p:spPr>
        <p:txBody>
          <a:bodyPr/>
          <a:lstStyle/>
          <a:p>
            <a:fld id="{D76D92CE-7D8A-4846-B4FF-DBC6B69D08F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019BF247-AE97-4DB4-8D8D-8B9AA20052F4}"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BFB41007-5F87-B943-BF02-8B80449889A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39DA27D9-8AF8-C643-9919-D54690948268}"/>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E42CC817-B018-C844-B0FC-05245F3F5A36}"/>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rc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ED48519A-5AE3-45FB-A8C7-6D899088D80E}"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9F9316A8-DBB4-C142-BFF5-03010636FC7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23B8ECCD-C2FC-F640-ADF5-A9FBE03DB29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B49DAA47-97C5-A84A-9A53-0B94360DA68F}"/>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39235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29312C-6567-4C4F-8520-EFDE0A7F47D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6642CF0-000E-C444-8E41-262B85E40F9D}"/>
              </a:ext>
            </a:extLst>
          </p:cNvPr>
          <p:cNvPicPr>
            <a:picLocks noChangeAspect="1"/>
          </p:cNvPicPr>
          <p:nvPr userDrawn="1"/>
        </p:nvPicPr>
        <p:blipFill>
          <a:blip r:embed="rId2"/>
          <a:stretch>
            <a:fillRect/>
          </a:stretch>
        </p:blipFill>
        <p:spPr>
          <a:xfrm>
            <a:off x="0" y="295729"/>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F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1483B0-61A0-4181-82E8-D28FF5EEA9E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85007BAF-C39A-7842-A1A1-47A01A3AA5A7}"/>
              </a:ext>
            </a:extLst>
          </p:cNvPr>
          <p:cNvPicPr>
            <a:picLocks noChangeAspect="1"/>
          </p:cNvPicPr>
          <p:nvPr userDrawn="1"/>
        </p:nvPicPr>
        <p:blipFill>
          <a:blip r:embed="rId3"/>
          <a:srcRect/>
          <a:stretch/>
        </p:blipFill>
        <p:spPr>
          <a:xfrm>
            <a:off x="10438991" y="6226146"/>
            <a:ext cx="1369242" cy="444559"/>
          </a:xfrm>
          <a:prstGeom prst="rect">
            <a:avLst/>
          </a:prstGeom>
        </p:spPr>
      </p:pic>
      <p:sp>
        <p:nvSpPr>
          <p:cNvPr id="11" name="Rectangle 10">
            <a:extLst>
              <a:ext uri="{FF2B5EF4-FFF2-40B4-BE49-F238E27FC236}">
                <a16:creationId xmlns:a16="http://schemas.microsoft.com/office/drawing/2014/main" id="{4B53E980-6F60-FB4C-990A-3CF892F940BA}"/>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605EBD4-6CC7-3544-9EF7-954E4A45F09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42CF0-000E-C444-8E41-262B85E40F9D}"/>
              </a:ext>
            </a:extLst>
          </p:cNvPr>
          <p:cNvPicPr>
            <a:picLocks noChangeAspect="1"/>
          </p:cNvPicPr>
          <p:nvPr userDrawn="1"/>
        </p:nvPicPr>
        <p:blipFill>
          <a:blip r:embed="rId2"/>
          <a:srcRect/>
          <a:stretch/>
        </p:blipFill>
        <p:spPr>
          <a:xfrm>
            <a:off x="-18364" y="-8464"/>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32509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EF22B-7CB6-4E59-86C9-6E4D5FBC6B90}"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4A7E536-5196-AD4E-A985-64C270DC2B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5E353763-20EE-D94A-BE3A-6D4A9660039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E968DDB1-C1D6-BF43-B7A0-87B1DFCC50B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2075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AEF1414-816E-43F4-A33D-2C6909727F5F}"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buClr>
                <a:srgbClr val="007F6E"/>
              </a:buClr>
              <a:defRPr sz="1800"/>
            </a:lvl1pPr>
            <a:lvl2pPr>
              <a:buClr>
                <a:srgbClr val="007F6E"/>
              </a:buClr>
              <a:defRPr sz="1600"/>
            </a:lvl2pPr>
            <a:lvl3pPr>
              <a:buClr>
                <a:srgbClr val="007F6E"/>
              </a:buClr>
              <a:defRPr sz="1400"/>
            </a:lvl3pPr>
            <a:lvl4pPr>
              <a:buClr>
                <a:srgbClr val="007F6E"/>
              </a:buClr>
              <a:defRPr sz="1200"/>
            </a:lvl4pPr>
            <a:lvl5pPr>
              <a:buClr>
                <a:srgbClr val="007F6E"/>
              </a:buCl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79D5752-F9BE-4C8B-98ED-376993A4625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24649E99-457F-4B36-A8C9-31516DE30B10}" type="datetime1">
              <a:rPr lang="en-US" smtClean="0"/>
              <a:t>8/7/2025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ACB71-F58F-498C-9002-F9C84672C698}" type="datetime1">
              <a:rPr lang="en-US" smtClean="0"/>
              <a:t>8/7/2025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93E5F2E9-1F1D-0B4F-94B0-E6EA00FCB34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5">
            <a:extLst>
              <a:ext uri="{FF2B5EF4-FFF2-40B4-BE49-F238E27FC236}">
                <a16:creationId xmlns:a16="http://schemas.microsoft.com/office/drawing/2014/main" id="{8FF658B1-96C3-A144-9562-F00D7E3E92D5}"/>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FFFD7CDC-518B-B542-A22C-DED73E5FFF46}"/>
              </a:ext>
            </a:extLst>
          </p:cNvPr>
          <p:cNvPicPr>
            <a:picLocks noChangeAspect="1"/>
          </p:cNvPicPr>
          <p:nvPr userDrawn="1"/>
        </p:nvPicPr>
        <p:blipFill>
          <a:blip r:embed="rId2"/>
          <a:srcRect/>
          <a:stretch/>
        </p:blipFill>
        <p:spPr>
          <a:xfrm>
            <a:off x="10438991" y="6226146"/>
            <a:ext cx="1369242" cy="4445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68161D95-F653-E942-8303-453D9920A5F8}"/>
              </a:ext>
            </a:extLst>
          </p:cNvPr>
          <p:cNvPicPr>
            <a:picLocks noChangeAspect="1"/>
          </p:cNvPicPr>
          <p:nvPr userDrawn="1"/>
        </p:nvPicPr>
        <p:blipFill>
          <a:blip r:embed="rId28"/>
          <a:stretch>
            <a:fillRect/>
          </a:stretch>
        </p:blipFill>
        <p:spPr>
          <a:xfrm>
            <a:off x="0" y="-25497"/>
            <a:ext cx="12306953" cy="692988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420905" y="6391838"/>
            <a:ext cx="990599" cy="304799"/>
          </a:xfrm>
          <a:prstGeom prst="rect">
            <a:avLst/>
          </a:prstGeom>
        </p:spPr>
        <p:txBody>
          <a:bodyPr vert="horz" lIns="91440" tIns="45720" rIns="91440" bIns="45720" rtlCol="0" anchor="ctr"/>
          <a:lstStyle>
            <a:lvl1pPr algn="r">
              <a:defRPr sz="1000" b="0" i="0">
                <a:solidFill>
                  <a:srgbClr val="325095"/>
                </a:solidFill>
                <a:latin typeface="Arial Narrow" panose="020B0604020202020204" pitchFamily="34" charset="0"/>
                <a:cs typeface="Arial Narrow" panose="020B0604020202020204" pitchFamily="34" charset="0"/>
              </a:defRPr>
            </a:lvl1pPr>
          </a:lstStyle>
          <a:p>
            <a:fld id="{54F4C59F-81D3-43E1-A33F-14EC73686FCA}" type="datetime1">
              <a:rPr lang="en-US" smtClean="0"/>
              <a:t>8/7/2025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325095"/>
                </a:solidFill>
                <a:latin typeface="Arial Narrow" panose="020B0604020202020204" pitchFamily="34" charset="0"/>
                <a:cs typeface="Arial Narrow" panose="020B0604020202020204" pitchFamily="34" charset="0"/>
              </a:defRPr>
            </a:lvl1pPr>
          </a:lstStyle>
          <a:p>
            <a:endParaRPr lang="en-US" dirty="0"/>
          </a:p>
        </p:txBody>
      </p:sp>
      <p:sp>
        <p:nvSpPr>
          <p:cNvPr id="21" name="Rectangle 20"/>
          <p:cNvSpPr/>
          <p:nvPr/>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2FE5598B-6A72-4445-8947-DC898D412101}"/>
              </a:ext>
            </a:extLst>
          </p:cNvPr>
          <p:cNvPicPr>
            <a:picLocks noChangeAspect="1"/>
          </p:cNvPicPr>
          <p:nvPr userDrawn="1"/>
        </p:nvPicPr>
        <p:blipFill>
          <a:blip r:embed="rId29"/>
          <a:srcRect/>
          <a:stretch/>
        </p:blipFill>
        <p:spPr>
          <a:xfrm>
            <a:off x="10438991" y="6226146"/>
            <a:ext cx="1369242" cy="444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3" r:id="rId4"/>
    <p:sldLayoutId id="2147483675" r:id="rId5"/>
    <p:sldLayoutId id="2147483652" r:id="rId6"/>
    <p:sldLayoutId id="2147483653" r:id="rId7"/>
    <p:sldLayoutId id="2147483654" r:id="rId8"/>
    <p:sldLayoutId id="2147483655" r:id="rId9"/>
    <p:sldLayoutId id="2147483656" r:id="rId10"/>
    <p:sldLayoutId id="2147483676" r:id="rId11"/>
    <p:sldLayoutId id="2147483668" r:id="rId12"/>
    <p:sldLayoutId id="2147483677" r:id="rId13"/>
    <p:sldLayoutId id="2147483667" r:id="rId14"/>
    <p:sldLayoutId id="2147483678" r:id="rId15"/>
    <p:sldLayoutId id="2147483661" r:id="rId16"/>
    <p:sldLayoutId id="2147483679" r:id="rId17"/>
    <p:sldLayoutId id="2147483672" r:id="rId18"/>
    <p:sldLayoutId id="2147483680" r:id="rId19"/>
    <p:sldLayoutId id="2147483662" r:id="rId20"/>
    <p:sldLayoutId id="2147483682" r:id="rId21"/>
    <p:sldLayoutId id="2147483669" r:id="rId22"/>
    <p:sldLayoutId id="2147483670" r:id="rId23"/>
    <p:sldLayoutId id="2147483658" r:id="rId24"/>
    <p:sldLayoutId id="2147483659" r:id="rId25"/>
    <p:sldLayoutId id="2147483681" r:id="rId26"/>
  </p:sldLayoutIdLst>
  <p:hf hdr="0" ftr="0" dt="0"/>
  <p:txStyles>
    <p:title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92475" y="2168062"/>
            <a:ext cx="8851848" cy="2351698"/>
          </a:xfrm>
        </p:spPr>
        <p:txBody>
          <a:bodyPr anchor="ctr">
            <a:noAutofit/>
          </a:bodyPr>
          <a:lstStyle/>
          <a:p>
            <a:pPr algn="ctr"/>
            <a:r>
              <a:rPr lang="sk-SK" b="1" dirty="0"/>
              <a:t>Návrhy na úpravu benefitov </a:t>
            </a:r>
            <a:endParaRPr lang="sk-SK" sz="4500" b="1" dirty="0"/>
          </a:p>
        </p:txBody>
      </p:sp>
      <p:pic>
        <p:nvPicPr>
          <p:cNvPr id="15364"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984" y="2350931"/>
            <a:ext cx="1378387" cy="175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ovná spojnica 7"/>
          <p:cNvCxnSpPr/>
          <p:nvPr/>
        </p:nvCxnSpPr>
        <p:spPr>
          <a:xfrm>
            <a:off x="2592475" y="2350931"/>
            <a:ext cx="0" cy="1985961"/>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9" name="BlokTextu 8"/>
          <p:cNvSpPr txBox="1"/>
          <p:nvPr/>
        </p:nvSpPr>
        <p:spPr>
          <a:xfrm>
            <a:off x="550416" y="5668991"/>
            <a:ext cx="10972800" cy="1251625"/>
          </a:xfrm>
          <a:prstGeom prst="rect">
            <a:avLst/>
          </a:prstGeom>
          <a:noFill/>
        </p:spPr>
        <p:txBody>
          <a:bodyPr wrap="square">
            <a:spAutoFit/>
          </a:bodyPr>
          <a:lstStyle/>
          <a:p>
            <a:pPr>
              <a:spcBef>
                <a:spcPts val="200"/>
              </a:spcBef>
              <a:defRPr/>
            </a:pPr>
            <a:r>
              <a:rPr lang="sk-SK" altLang="sk-SK" sz="2400" b="1" dirty="0">
                <a:solidFill>
                  <a:schemeClr val="bg2"/>
                </a:solidFill>
                <a:latin typeface="Arial Narrow" panose="020B0606020202030204" pitchFamily="34" charset="0"/>
                <a:ea typeface="+mj-ea"/>
                <a:cs typeface="Arial" panose="020B0604020202020204" pitchFamily="34" charset="0"/>
              </a:rPr>
              <a:t> </a:t>
            </a:r>
            <a:r>
              <a:rPr lang="sk-SK" altLang="sk-SK" sz="2400" b="1" dirty="0">
                <a:solidFill>
                  <a:schemeClr val="bg2"/>
                </a:solidFill>
                <a:latin typeface="Arial Narrow" panose="020B0606020202030204" pitchFamily="34" charset="0"/>
                <a:cs typeface="Arial" panose="020B0604020202020204" pitchFamily="34" charset="0"/>
              </a:rPr>
              <a:t>FR SR, odbor daňovej metodiky, Donovaly, 25. - 26.6.2025</a:t>
            </a:r>
            <a:endParaRPr lang="en-GB" altLang="sk-SK" sz="2400" b="1" dirty="0">
              <a:solidFill>
                <a:schemeClr val="bg2"/>
              </a:solidFill>
              <a:latin typeface="Arial Narrow" panose="020B0606020202030204" pitchFamily="34" charset="0"/>
              <a:cs typeface="Arial" panose="020B0604020202020204" pitchFamily="34" charset="0"/>
            </a:endParaRPr>
          </a:p>
          <a:p>
            <a:pPr>
              <a:spcBef>
                <a:spcPts val="200"/>
              </a:spcBef>
              <a:defRPr/>
            </a:pPr>
            <a:endParaRPr lang="sk-SK"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spcBef>
                <a:spcPts val="200"/>
              </a:spcBef>
              <a:defRPr/>
            </a:pPr>
            <a:endParaRPr lang="en-GB" altLang="sk-SK" sz="2400" b="1" dirty="0">
              <a:solidFill>
                <a:schemeClr val="bg2"/>
              </a:solidFill>
              <a:latin typeface="Arial Narrow" panose="020B0606020202030204" pitchFamily="34" charset="0"/>
              <a:ea typeface="+mj-ea"/>
              <a:cs typeface="Arial" panose="020B0604020202020204" pitchFamily="34" charset="0"/>
            </a:endParaRPr>
          </a:p>
        </p:txBody>
      </p:sp>
      <p:sp>
        <p:nvSpPr>
          <p:cNvPr id="3" name="Zástupný objekt pre číslo snímky 2"/>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65822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22830" y="2417069"/>
            <a:ext cx="9761193" cy="3416300"/>
          </a:xfrm>
        </p:spPr>
        <p:txBody>
          <a:bodyPr/>
          <a:lstStyle/>
          <a:p>
            <a:endParaRPr lang="sk-SK" b="1" dirty="0">
              <a:solidFill>
                <a:schemeClr val="tx1"/>
              </a:solidFill>
            </a:endParaRPr>
          </a:p>
          <a:p>
            <a:endParaRPr lang="sk-SK" b="1" dirty="0">
              <a:solidFill>
                <a:schemeClr val="tx1"/>
              </a:solidFill>
            </a:endParaRPr>
          </a:p>
          <a:p>
            <a:r>
              <a:rPr lang="sk-SK" b="1" dirty="0">
                <a:solidFill>
                  <a:schemeClr val="tx1"/>
                </a:solidFill>
              </a:rPr>
              <a:t>Návrh:</a:t>
            </a:r>
            <a:r>
              <a:rPr lang="sk-SK" dirty="0">
                <a:solidFill>
                  <a:schemeClr val="tx1"/>
                </a:solidFill>
              </a:rPr>
              <a:t> </a:t>
            </a:r>
            <a:r>
              <a:rPr lang="sk-SK" b="1" dirty="0">
                <a:solidFill>
                  <a:schemeClr val="accent6">
                    <a:lumMod val="75000"/>
                  </a:schemeClr>
                </a:solidFill>
              </a:rPr>
              <a:t>Zrýchlené vrátenie nadmerného odpočtu DPH.</a:t>
            </a:r>
          </a:p>
          <a:p>
            <a:pPr algn="just"/>
            <a:r>
              <a:rPr lang="sk-SK" b="1" dirty="0">
                <a:solidFill>
                  <a:schemeClr val="tx1"/>
                </a:solidFill>
              </a:rPr>
              <a:t>Vyjadrenie FR SR: </a:t>
            </a:r>
            <a:r>
              <a:rPr lang="sk-SK" dirty="0">
                <a:solidFill>
                  <a:schemeClr val="tx1"/>
                </a:solidFill>
              </a:rPr>
              <a:t>Daňový subjekt má možnosť zo zákona vybrať si skrátenú lehotu na vrátenie nadmerného odpočtu pri splnení  podmienok stanovených v § 79 ods. 2 zákona č. 222/2004 Z. z. o dani z pridanej hodnoty v znení neskorších predpisov.  </a:t>
            </a:r>
          </a:p>
          <a:p>
            <a:pPr marL="0" indent="0" algn="just">
              <a:buNone/>
            </a:pPr>
            <a:r>
              <a:rPr lang="sk-SK" dirty="0">
                <a:solidFill>
                  <a:schemeClr val="tx1"/>
                </a:solidFill>
              </a:rPr>
              <a:t>       Možnosť úpravy § 79 ods. 2 písm. c) – zvýšenie maximálnej sumy nedoplatkov z 1000 € na 3000 €?</a:t>
            </a:r>
          </a:p>
          <a:p>
            <a:pPr algn="just"/>
            <a:endParaRPr lang="sk-SK" dirty="0">
              <a:solidFill>
                <a:schemeClr val="tx1"/>
              </a:solidFill>
            </a:endParaRPr>
          </a:p>
          <a:p>
            <a:pPr marL="0" indent="0">
              <a:buNone/>
            </a:pPr>
            <a:endParaRPr lang="sk-SK" dirty="0"/>
          </a:p>
          <a:p>
            <a:pPr marL="0" indent="0">
              <a:buNone/>
            </a:pPr>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195448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66908" y="2603500"/>
            <a:ext cx="8825659" cy="3416300"/>
          </a:xfrm>
        </p:spPr>
        <p:txBody>
          <a:bodyPr/>
          <a:lstStyle/>
          <a:p>
            <a:pPr algn="just"/>
            <a:r>
              <a:rPr lang="sk-SK" b="1" dirty="0">
                <a:solidFill>
                  <a:schemeClr val="tx1"/>
                </a:solidFill>
              </a:rPr>
              <a:t>Návrh: </a:t>
            </a:r>
            <a:r>
              <a:rPr lang="sk-SK" b="1" dirty="0">
                <a:solidFill>
                  <a:schemeClr val="accent6">
                    <a:lumMod val="75000"/>
                  </a:schemeClr>
                </a:solidFill>
              </a:rPr>
              <a:t>Zvýhodnené sadzby pri niektorých daniach a odvodoch, napr. spoločnosti s vysokým indexom daňovej spoľahlivosti by mohli získať nárok na zníženú sadzbu dane z príjmov (napr. o 1–2 % nižšiu ako štandardná sadzba).  </a:t>
            </a:r>
          </a:p>
          <a:p>
            <a:pPr algn="just"/>
            <a:r>
              <a:rPr lang="sk-SK" b="1" dirty="0">
                <a:solidFill>
                  <a:schemeClr val="tx1"/>
                </a:solidFill>
              </a:rPr>
              <a:t>Vyjadrenie FR SR: </a:t>
            </a:r>
            <a:r>
              <a:rPr lang="sk-SK" dirty="0">
                <a:solidFill>
                  <a:schemeClr val="tx1"/>
                </a:solidFill>
              </a:rPr>
              <a:t>Benefit by znamenal výrazné zníženie príjmov štátneho rozpočtu (sadzby 10, 21, 24 % by sa znížili o 1-2 %), vyžadovala by sa legislatívna úprava a zmena tlačív, čo by znamenalo zvýšené náklady na ISFS a zapracovanie, je problematická aplikácia takéhoto zníženia u dani z príjmov fyzickej osoby z dôvodu odlišnej konštrukcie výpočtu daňovej povinnosti oproti dani z príjmov právnickej osoby. Vzhľadom na konsolidáciu verejných financií v súčasnosti nie je možné benefit akceptovať.</a:t>
            </a:r>
            <a:r>
              <a:rPr lang="sk-SK" dirty="0">
                <a:solidFill>
                  <a:srgbClr val="FF0000"/>
                </a:solidFill>
              </a:rPr>
              <a:t> </a:t>
            </a:r>
          </a:p>
          <a:p>
            <a:pPr marL="0" indent="0" algn="just">
              <a:buNone/>
            </a:pPr>
            <a:endParaRPr lang="sk-SK" dirty="0">
              <a:solidFill>
                <a:schemeClr val="tx1"/>
              </a:solidFill>
            </a:endParaRPr>
          </a:p>
          <a:p>
            <a:pPr marL="0" indent="0">
              <a:buNone/>
            </a:pPr>
            <a:endParaRPr lang="sk-SK" dirty="0">
              <a:solidFill>
                <a:schemeClr val="tx1"/>
              </a:solidFill>
            </a:endParaRP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3064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012911" y="2266148"/>
            <a:ext cx="9862234" cy="3416300"/>
          </a:xfrm>
        </p:spPr>
        <p:txBody>
          <a:bodyPr>
            <a:noAutofit/>
          </a:bodyPr>
          <a:lstStyle/>
          <a:p>
            <a:pPr algn="just"/>
            <a:r>
              <a:rPr lang="sk-SK" b="1" dirty="0">
                <a:solidFill>
                  <a:schemeClr val="tx1"/>
                </a:solidFill>
              </a:rPr>
              <a:t>Návrh: </a:t>
            </a:r>
          </a:p>
          <a:p>
            <a:pPr marL="0" indent="0" algn="just">
              <a:buNone/>
            </a:pPr>
            <a:r>
              <a:rPr lang="sk-SK" b="1" dirty="0">
                <a:solidFill>
                  <a:schemeClr val="accent6">
                    <a:lumMod val="75000"/>
                  </a:schemeClr>
                </a:solidFill>
              </a:rPr>
              <a:t>Poskytovanie záväzných stanovísk zo strany finančnej správy.  </a:t>
            </a:r>
          </a:p>
          <a:p>
            <a:pPr marL="0" indent="0" algn="just">
              <a:buNone/>
            </a:pPr>
            <a:r>
              <a:rPr lang="sk-SK" b="1" dirty="0">
                <a:solidFill>
                  <a:schemeClr val="accent6">
                    <a:lumMod val="75000"/>
                  </a:schemeClr>
                </a:solidFill>
              </a:rPr>
              <a:t>Upraviť znenie benefitu podľa § 53c ods. 1 Daňového poriadku zo súčasného znenia: „</a:t>
            </a:r>
            <a:r>
              <a:rPr lang="sk-SK" b="1" i="1" dirty="0">
                <a:solidFill>
                  <a:schemeClr val="accent6">
                    <a:lumMod val="75000"/>
                  </a:schemeClr>
                </a:solidFill>
              </a:rPr>
              <a:t>Daňový subjekt zaplatí spolu so žiadosťou o záväzné stanovisko úradu vo výške 1000,- EUR; vysoko spoľahlivý daňový subjekt zaplatí spolu so žiadosťou o záväzné stanovisko polovicu tejto sumy.</a:t>
            </a:r>
            <a:r>
              <a:rPr lang="sk-SK" b="1" dirty="0">
                <a:solidFill>
                  <a:schemeClr val="accent6">
                    <a:lumMod val="75000"/>
                  </a:schemeClr>
                </a:solidFill>
              </a:rPr>
              <a:t>“ na nasledovné znenie: „</a:t>
            </a:r>
            <a:r>
              <a:rPr lang="sk-SK" b="1" i="1" dirty="0">
                <a:solidFill>
                  <a:schemeClr val="accent6">
                    <a:lumMod val="75000"/>
                  </a:schemeClr>
                </a:solidFill>
              </a:rPr>
              <a:t>Daňový subjekt zaplatí spolu so žiadosťou o záväzné stanovisko úhradu vo výške 1000,- EUR; vysoko spoľahlivý daňový subjekt úradu za žiadosť o záväzné stanovisko neplatí.</a:t>
            </a:r>
            <a:r>
              <a:rPr lang="sk-SK" b="1" dirty="0">
                <a:solidFill>
                  <a:schemeClr val="accent6">
                    <a:lumMod val="75000"/>
                  </a:schemeClr>
                </a:solidFill>
              </a:rPr>
              <a:t>“ Takéto nastavenie je jednou z odmien daňovým subjektom za spoľahlivé plnenie svojich povinností.</a:t>
            </a:r>
          </a:p>
          <a:p>
            <a:pPr algn="just"/>
            <a:r>
              <a:rPr lang="sk-SK" b="1" dirty="0">
                <a:solidFill>
                  <a:schemeClr val="tx1"/>
                </a:solidFill>
              </a:rPr>
              <a:t>Vyjadrenie FR SR: </a:t>
            </a:r>
          </a:p>
          <a:p>
            <a:pPr marL="0" indent="0" algn="just">
              <a:buNone/>
            </a:pPr>
            <a:r>
              <a:rPr lang="sk-SK" dirty="0">
                <a:solidFill>
                  <a:schemeClr val="tx1"/>
                </a:solidFill>
              </a:rPr>
              <a:t>FS návrh neakceptuje.</a:t>
            </a:r>
            <a:r>
              <a:rPr lang="sk-SK" b="1" dirty="0">
                <a:solidFill>
                  <a:schemeClr val="tx1"/>
                </a:solidFill>
              </a:rPr>
              <a:t> </a:t>
            </a:r>
            <a:r>
              <a:rPr lang="sk-SK" dirty="0">
                <a:solidFill>
                  <a:schemeClr val="tx1"/>
                </a:solidFill>
              </a:rPr>
              <a:t>V súčasnosti je v príprave legislatívny návrh novely vyhlášky MF SR </a:t>
            </a:r>
            <a:r>
              <a:rPr lang="sk-SK" dirty="0"/>
              <a:t>č. 229/2014 Z. z., ktorou sa ustanovuje rozsah daňových predpisov, ku ktorých uplatneniu možno vydať záväzné stanovisko - rozšírenie. Je bežná prax, že v zahraničí sú ZS spoplatnené. </a:t>
            </a:r>
          </a:p>
          <a:p>
            <a:pPr marL="0" indent="0">
              <a:buNone/>
            </a:pPr>
            <a:r>
              <a:rPr lang="sk-SK" dirty="0">
                <a:solidFill>
                  <a:schemeClr val="tx1"/>
                </a:solidFill>
              </a:rPr>
              <a:t> </a:t>
            </a: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57410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54954" y="2692277"/>
            <a:ext cx="9391718" cy="3416300"/>
          </a:xfrm>
        </p:spPr>
        <p:txBody>
          <a:bodyPr/>
          <a:lstStyle/>
          <a:p>
            <a:pPr algn="just"/>
            <a:r>
              <a:rPr lang="sk-SK" b="1" dirty="0">
                <a:solidFill>
                  <a:schemeClr val="tx1"/>
                </a:solidFill>
              </a:rPr>
              <a:t>Návrh:</a:t>
            </a:r>
            <a:r>
              <a:rPr lang="sk-SK" dirty="0">
                <a:solidFill>
                  <a:schemeClr val="tx1"/>
                </a:solidFill>
              </a:rPr>
              <a:t> </a:t>
            </a:r>
            <a:r>
              <a:rPr lang="sk-SK" b="1" dirty="0">
                <a:solidFill>
                  <a:schemeClr val="accent6">
                    <a:lumMod val="75000"/>
                  </a:schemeClr>
                </a:solidFill>
              </a:rPr>
              <a:t>Dvojnásobná výška </a:t>
            </a:r>
            <a:r>
              <a:rPr lang="sk-SK" b="1" dirty="0" err="1">
                <a:solidFill>
                  <a:schemeClr val="accent6">
                    <a:lumMod val="75000"/>
                  </a:schemeClr>
                </a:solidFill>
              </a:rPr>
              <a:t>superodpočtu</a:t>
            </a:r>
            <a:r>
              <a:rPr lang="sk-SK" b="1" dirty="0">
                <a:solidFill>
                  <a:schemeClr val="accent6">
                    <a:lumMod val="75000"/>
                  </a:schemeClr>
                </a:solidFill>
              </a:rPr>
              <a:t> na vedu a výskum; vyššia výška </a:t>
            </a:r>
            <a:r>
              <a:rPr lang="sk-SK" b="1" dirty="0" err="1">
                <a:solidFill>
                  <a:schemeClr val="accent6">
                    <a:lumMod val="75000"/>
                  </a:schemeClr>
                </a:solidFill>
              </a:rPr>
              <a:t>superodpočtu</a:t>
            </a:r>
            <a:r>
              <a:rPr lang="sk-SK" b="1" dirty="0">
                <a:solidFill>
                  <a:schemeClr val="accent6">
                    <a:lumMod val="75000"/>
                  </a:schemeClr>
                </a:solidFill>
              </a:rPr>
              <a:t> na vedu a výskum. </a:t>
            </a:r>
          </a:p>
          <a:p>
            <a:pPr algn="just"/>
            <a:r>
              <a:rPr lang="sk-SK" b="1" dirty="0">
                <a:solidFill>
                  <a:schemeClr val="tx1"/>
                </a:solidFill>
              </a:rPr>
              <a:t>Vyjadrenie FR SR: </a:t>
            </a:r>
            <a:r>
              <a:rPr lang="sk-SK" dirty="0">
                <a:solidFill>
                  <a:schemeClr val="tx1"/>
                </a:solidFill>
              </a:rPr>
              <a:t>Návrh je možné  zvážiť, bude ho čerpať len minimálny okruh daňovníkov. </a:t>
            </a: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56239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54953" y="2745543"/>
            <a:ext cx="9622537" cy="3416300"/>
          </a:xfrm>
        </p:spPr>
        <p:txBody>
          <a:bodyPr/>
          <a:lstStyle/>
          <a:p>
            <a:pPr algn="just"/>
            <a:r>
              <a:rPr lang="sk-SK" b="1" dirty="0">
                <a:solidFill>
                  <a:schemeClr val="tx1"/>
                </a:solidFill>
              </a:rPr>
              <a:t>Návrh:</a:t>
            </a:r>
            <a:r>
              <a:rPr lang="sk-SK" dirty="0">
                <a:solidFill>
                  <a:schemeClr val="tx1"/>
                </a:solidFill>
              </a:rPr>
              <a:t> </a:t>
            </a:r>
            <a:r>
              <a:rPr lang="sk-SK" b="1" dirty="0">
                <a:solidFill>
                  <a:schemeClr val="accent6">
                    <a:lumMod val="75000"/>
                  </a:schemeClr>
                </a:solidFill>
              </a:rPr>
              <a:t>Možnosť odpočítania si určitých výdavkov (napr. investície do technológií, ekologických opatrení alebo vzdelávania zamestnancov) vo vyššej výške. </a:t>
            </a:r>
          </a:p>
          <a:p>
            <a:pPr algn="just"/>
            <a:r>
              <a:rPr lang="sk-SK" b="1" dirty="0">
                <a:solidFill>
                  <a:schemeClr val="tx1"/>
                </a:solidFill>
              </a:rPr>
              <a:t>Vyjadrenie FR SR: </a:t>
            </a:r>
            <a:r>
              <a:rPr lang="sk-SK" dirty="0">
                <a:solidFill>
                  <a:schemeClr val="tx1"/>
                </a:solidFill>
              </a:rPr>
              <a:t>Je možné zvážiť, že výhody uvedené v § 30c, § 30d, § 30e ZDP by si mohol uplatňovať len vysoko spoľahlivý daňový subjekt. Uvedený benefit by znamenal zníženie príjmov do štátneho rozpočtu.</a:t>
            </a:r>
          </a:p>
          <a:p>
            <a:endParaRPr lang="sk-SK" dirty="0">
              <a:solidFill>
                <a:schemeClr val="tx1"/>
              </a:solidFill>
            </a:endParaRP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170702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fontScale="77500" lnSpcReduction="20000"/>
          </a:bodyPr>
          <a:lstStyle/>
          <a:p>
            <a:pPr algn="just"/>
            <a:r>
              <a:rPr lang="sk-SK" b="1" dirty="0">
                <a:solidFill>
                  <a:schemeClr val="tx1"/>
                </a:solidFill>
              </a:rPr>
              <a:t>Návrh:</a:t>
            </a:r>
            <a:r>
              <a:rPr lang="sk-SK" dirty="0">
                <a:solidFill>
                  <a:schemeClr val="tx1"/>
                </a:solidFill>
              </a:rPr>
              <a:t> </a:t>
            </a:r>
            <a:r>
              <a:rPr lang="sk-SK" b="1" dirty="0">
                <a:solidFill>
                  <a:schemeClr val="accent6">
                    <a:lumMod val="75000"/>
                  </a:schemeClr>
                </a:solidFill>
              </a:rPr>
              <a:t>Výnimky pre vysoko spoľahlivé daňové subjekty z povinnosti uplatňovať vybrané ustanovenia zákona o dani z príjmov (napríklad v súčasnosti platný § 17ods.19 ZDP,  § 17 ods. 32 ZDP). </a:t>
            </a:r>
          </a:p>
          <a:p>
            <a:r>
              <a:rPr lang="sk-SK" b="1" dirty="0">
                <a:solidFill>
                  <a:schemeClr val="tx1"/>
                </a:solidFill>
              </a:rPr>
              <a:t>Vyjadrenie FR SR: </a:t>
            </a:r>
            <a:r>
              <a:rPr lang="sk-SK" dirty="0"/>
              <a:t>Pre zníženie základu dane podľa § 17 ods. 19 ZDP sa vyžaduje splnenie podmienky zaplatenia vymedzeného druhu zaúčtovaného nákladu a pri niektorých vymedzených druhoch nákladov sú ustanovené aj ďalšie osobitné podmienky (v ustanovení je vymedzených 11 druhov nákladov). Tzn., že ak zaúčtovaný náklad nie je do konca príslušného zdaňovacieho obdobia uhradený (zaplatený), potom je tzv. pripočítateľnou položkou k výsledku hospodárenia a až v zdaňovacom období, v ktorom ho daňovník zaplatí, môže byť uplatnený v daňových výdavkoch (tzn. môže znížiť výsledok hospodárenia). Predpokladáme, že návrh smeruje k tomu, aby sa podmienka zaplatenia nevzťahovala na daňovníka, ktorý má hodnotenie „vysoko spoľahlivý“ a zároveň predpokladáme, že návrh nesmeruje k úpravám ostatných podmienok vymedzených v jednotlivých písmenách § 17 ods. 19 ZDP.  Vynechanie podmienky zaplatenia v § 17 ods. 19 ZDP je možné len legislatívnou zmenou jeho znenia. </a:t>
            </a:r>
          </a:p>
          <a:p>
            <a:pPr marL="0" indent="0">
              <a:buNone/>
            </a:pPr>
            <a:r>
              <a:rPr lang="sk-SK" dirty="0"/>
              <a:t>FS sa bude návrhom zaoberať, došlo by k zníženiu administratívnej náročnosti pre daňové subjekty, ktoré musia viesť dôslednú analytickú evidenciu v účtovníctve, ktorá by im týmto odpadla.</a:t>
            </a:r>
          </a:p>
          <a:p>
            <a:r>
              <a:rPr lang="sk-SK" dirty="0"/>
              <a:t>Návrh k 17 ods. 32 ZDP je pre nás nezrozumiteľný, nakoľko ide o úpravu základu dane, ktorá má znižujúci charakter, tzn. pri splnení ustanovených podmienok si daňovník základ dane znižuje. </a:t>
            </a:r>
          </a:p>
          <a:p>
            <a:pPr marL="0" indent="0">
              <a:buNone/>
            </a:pPr>
            <a:r>
              <a:rPr lang="sk-SK" dirty="0">
                <a:solidFill>
                  <a:schemeClr val="accent4"/>
                </a:solidFill>
              </a:rPr>
              <a:t> </a:t>
            </a:r>
          </a:p>
          <a:p>
            <a:pPr marL="0" indent="0">
              <a:buNone/>
            </a:pPr>
            <a:endParaRPr lang="sk-SK" dirty="0"/>
          </a:p>
          <a:p>
            <a:pPr marL="0" indent="0">
              <a:buNone/>
            </a:pPr>
            <a:endParaRPr lang="sk-SK" dirty="0"/>
          </a:p>
          <a:p>
            <a:endParaRPr lang="sk-SK" dirty="0">
              <a:solidFill>
                <a:schemeClr val="tx1"/>
              </a:solidFill>
            </a:endParaRP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172303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a:bodyPr>
          <a:lstStyle/>
          <a:p>
            <a:r>
              <a:rPr lang="sk-SK" b="1" dirty="0">
                <a:solidFill>
                  <a:schemeClr val="tx1"/>
                </a:solidFill>
              </a:rPr>
              <a:t>Návrh: </a:t>
            </a:r>
            <a:r>
              <a:rPr lang="sk-SK" b="1" dirty="0">
                <a:solidFill>
                  <a:schemeClr val="accent6">
                    <a:lumMod val="75000"/>
                  </a:schemeClr>
                </a:solidFill>
              </a:rPr>
              <a:t>Predĺženie lehoty na predloženie projektu výskumu a vývoja nie 8 dní ale aspoň 15 resp. 30 dní (ide o § 30c ods. 7 ZDP).</a:t>
            </a:r>
          </a:p>
          <a:p>
            <a:pPr algn="just"/>
            <a:r>
              <a:rPr lang="sk-SK" b="1" dirty="0">
                <a:solidFill>
                  <a:schemeClr val="tx1"/>
                </a:solidFill>
              </a:rPr>
              <a:t>Vyjadrenie FR SR: </a:t>
            </a:r>
            <a:r>
              <a:rPr lang="sk-SK" dirty="0">
                <a:solidFill>
                  <a:schemeClr val="tx1"/>
                </a:solidFill>
              </a:rPr>
              <a:t>Nejde o dokument, ktorý by mal daňový subjekt spracúvať až na základe vyžiadania správcu dane k vykonávanej daňovej kontrole a ku ktorému by si musel až v priebehu daňovej kontroly zhromažďovať podklady.</a:t>
            </a:r>
          </a:p>
          <a:p>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238971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fontScale="92500" lnSpcReduction="10000"/>
          </a:bodyPr>
          <a:lstStyle/>
          <a:p>
            <a:pPr algn="just"/>
            <a:r>
              <a:rPr lang="sk-SK" b="1" dirty="0">
                <a:solidFill>
                  <a:schemeClr val="tx1"/>
                </a:solidFill>
              </a:rPr>
              <a:t>Návrh: </a:t>
            </a:r>
            <a:r>
              <a:rPr lang="sk-SK" b="1" dirty="0">
                <a:solidFill>
                  <a:schemeClr val="accent6">
                    <a:lumMod val="75000"/>
                  </a:schemeClr>
                </a:solidFill>
              </a:rPr>
              <a:t>Zaviesť nový benefit v nasledovnom znení: „</a:t>
            </a:r>
            <a:r>
              <a:rPr lang="sk-SK" b="1" i="1" dirty="0">
                <a:solidFill>
                  <a:schemeClr val="accent6">
                    <a:lumMod val="75000"/>
                  </a:schemeClr>
                </a:solidFill>
              </a:rPr>
              <a:t>Vyhovenie žiadosti o odpustenie zmeškania lehoty v prípade daňového nedoplatku v súlade so žiadosťou daňovníka na základe odôvodnenia a splnenia podmienok zákona o správe daní.</a:t>
            </a:r>
            <a:r>
              <a:rPr lang="sk-SK" b="1" dirty="0">
                <a:solidFill>
                  <a:schemeClr val="accent6">
                    <a:lumMod val="75000"/>
                  </a:schemeClr>
                </a:solidFill>
              </a:rPr>
              <a:t>“ Navrhujeme zaviesť nový benefit v uvedenom znení týkajúci sa odpustenia zmeškania lehoty a neevidovania daňových nedoplatkov. Úmyslom je znížiť nepriaznivý dopad na stanovenie indexu daňovej spoľahlivosti v prípade nedoplatkov, ktoré sú nevýznamné, t. j. ide o relatívne nízku sumu, nie opakujúce sa, t. j. ich výskyt je jednorazový alebo skôr výnimočný. Ak ide len o krátkodobé omeškanie, t. j. keď úmysel daňového subjektu nie je nezaplatiť, avšak došlo k omeškaniu o niekoľko dní z odôvodniteľných príčin, aj napríklad ľudským omylom alebo chybou zamestnanca. V zmysle Daňového poriadku môže správca dane vyhovieť takejto žiadosti. Odporúčame, aby takéto vyhovenie žiadosti bolo zahrnuté ako automatický benefit pre vysoko spoľahlivé aj spoľahlivé subjekty. </a:t>
            </a:r>
          </a:p>
          <a:p>
            <a:pPr algn="just"/>
            <a:r>
              <a:rPr lang="sk-SK" b="1" dirty="0">
                <a:solidFill>
                  <a:schemeClr val="tx1"/>
                </a:solidFill>
              </a:rPr>
              <a:t>Vyjadrenie FR SR: </a:t>
            </a:r>
            <a:r>
              <a:rPr lang="sk-SK" dirty="0">
                <a:solidFill>
                  <a:schemeClr val="tx1"/>
                </a:solidFill>
              </a:rPr>
              <a:t>Hoci takýto benefit finančná správa neposkytuje, prihliada na uvedené v rámci detailu kritéria č. 1, podľa ktorého sa hodnotí nedoplatok neuhradený do konca mesiaca, v ktorom vznikol.  </a:t>
            </a:r>
          </a:p>
          <a:p>
            <a:endParaRPr lang="sk-SK" dirty="0">
              <a:solidFill>
                <a:schemeClr val="tx1"/>
              </a:solidFill>
            </a:endParaRPr>
          </a:p>
          <a:p>
            <a:endParaRPr lang="sk-SK"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263487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a:bodyPr>
          <a:lstStyle/>
          <a:p>
            <a:r>
              <a:rPr lang="sk-SK" b="1" dirty="0">
                <a:solidFill>
                  <a:schemeClr val="tx1"/>
                </a:solidFill>
              </a:rPr>
              <a:t>Návrh: </a:t>
            </a:r>
            <a:r>
              <a:rPr lang="sk-SK" b="1" dirty="0">
                <a:solidFill>
                  <a:schemeClr val="accent6">
                    <a:lumMod val="75000"/>
                  </a:schemeClr>
                </a:solidFill>
              </a:rPr>
              <a:t>Žiadne sankcie za oneskorené platby v prípade drobných omeškaní. </a:t>
            </a:r>
            <a:r>
              <a:rPr lang="sk-SK" b="1" dirty="0">
                <a:solidFill>
                  <a:schemeClr val="accent4">
                    <a:lumMod val="75000"/>
                  </a:schemeClr>
                </a:solidFill>
              </a:rPr>
              <a:t> </a:t>
            </a:r>
          </a:p>
          <a:p>
            <a:r>
              <a:rPr lang="sk-SK" b="1" dirty="0">
                <a:solidFill>
                  <a:schemeClr val="tx1"/>
                </a:solidFill>
              </a:rPr>
              <a:t>Vyjadrenie FR SR: </a:t>
            </a:r>
            <a:r>
              <a:rPr lang="sk-SK" dirty="0">
                <a:solidFill>
                  <a:schemeClr val="tx1"/>
                </a:solidFill>
              </a:rPr>
              <a:t>Už v súčasnosti je zavedená hranica výšky úroku, ktorý správca dane nevyrubí = 5 €</a:t>
            </a:r>
          </a:p>
          <a:p>
            <a:r>
              <a:rPr lang="sk-SK" b="1" dirty="0">
                <a:solidFill>
                  <a:schemeClr val="tx1"/>
                </a:solidFill>
              </a:rPr>
              <a:t>Návrh: </a:t>
            </a:r>
            <a:r>
              <a:rPr lang="sk-SK" b="1" dirty="0">
                <a:solidFill>
                  <a:schemeClr val="accent6">
                    <a:lumMod val="75000"/>
                  </a:schemeClr>
                </a:solidFill>
              </a:rPr>
              <a:t>Dlhšie lehoty splatnosti daňových povinností. </a:t>
            </a:r>
          </a:p>
          <a:p>
            <a:pPr algn="just"/>
            <a:r>
              <a:rPr lang="sk-SK" b="1" dirty="0">
                <a:solidFill>
                  <a:schemeClr val="tx1"/>
                </a:solidFill>
              </a:rPr>
              <a:t>Vyjadrenie FR SR: </a:t>
            </a:r>
            <a:r>
              <a:rPr lang="sk-SK" dirty="0">
                <a:solidFill>
                  <a:schemeClr val="tx1"/>
                </a:solidFill>
              </a:rPr>
              <a:t>Hoci takýto benefit finančná správa neposkytuje, prihliada na uvedené v rámci detailu kritéria č. 1 Nedoplatky za daňovú časť a colnú časť, podľa ktorého sa hodnotí nedoplatok neuhradený do konca mesiaca, v ktorom vznikol.</a:t>
            </a:r>
            <a:r>
              <a:rPr lang="sk-SK" i="1" dirty="0">
                <a:solidFill>
                  <a:schemeClr val="tx1"/>
                </a:solidFill>
              </a:rPr>
              <a:t>  </a:t>
            </a:r>
          </a:p>
          <a:p>
            <a:pPr marL="0" indent="0" algn="just">
              <a:buNone/>
            </a:pPr>
            <a:r>
              <a:rPr lang="sk-SK" i="1" dirty="0">
                <a:solidFill>
                  <a:schemeClr val="tx1"/>
                </a:solidFill>
              </a:rPr>
              <a:t>       </a:t>
            </a:r>
            <a:endParaRPr lang="sk-SK" dirty="0">
              <a:solidFill>
                <a:schemeClr val="tx1"/>
              </a:solidFill>
            </a:endParaRPr>
          </a:p>
          <a:p>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395575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54954" y="2603500"/>
            <a:ext cx="9302941" cy="3416300"/>
          </a:xfrm>
        </p:spPr>
        <p:txBody>
          <a:bodyPr>
            <a:normAutofit/>
          </a:bodyPr>
          <a:lstStyle/>
          <a:p>
            <a:r>
              <a:rPr lang="sk-SK" sz="1900" b="1" dirty="0">
                <a:solidFill>
                  <a:schemeClr val="tx1"/>
                </a:solidFill>
              </a:rPr>
              <a:t>Návrh: </a:t>
            </a:r>
            <a:r>
              <a:rPr lang="sk-SK" sz="1900" b="1" dirty="0">
                <a:solidFill>
                  <a:schemeClr val="accent6">
                    <a:lumMod val="75000"/>
                  </a:schemeClr>
                </a:solidFill>
              </a:rPr>
              <a:t>Jednorazový bonus alebo zľava na budúce daňové platby.  </a:t>
            </a:r>
          </a:p>
          <a:p>
            <a:pPr algn="just"/>
            <a:r>
              <a:rPr lang="sk-SK" sz="1900" b="1" dirty="0">
                <a:solidFill>
                  <a:schemeClr val="tx1"/>
                </a:solidFill>
              </a:rPr>
              <a:t>Vyjadrenie FR SR: </a:t>
            </a:r>
            <a:r>
              <a:rPr lang="sk-SK" sz="1900" dirty="0">
                <a:solidFill>
                  <a:schemeClr val="tx1"/>
                </a:solidFill>
              </a:rPr>
              <a:t>Vzhľadom na konsolidáciu verejných financií v súčasnosti nie je možné takýto benefit akceptovať.</a:t>
            </a:r>
          </a:p>
          <a:p>
            <a:endParaRPr lang="sk-SK" sz="1900" dirty="0">
              <a:solidFill>
                <a:schemeClr val="tx1"/>
              </a:solidFill>
            </a:endParaRPr>
          </a:p>
          <a:p>
            <a:r>
              <a:rPr lang="sk-SK" sz="1900" b="1" dirty="0">
                <a:solidFill>
                  <a:schemeClr val="tx1"/>
                </a:solidFill>
              </a:rPr>
              <a:t>Návrh: </a:t>
            </a:r>
            <a:r>
              <a:rPr lang="sk-SK" sz="1900" b="1" dirty="0">
                <a:solidFill>
                  <a:schemeClr val="accent6">
                    <a:lumMod val="75000"/>
                  </a:schemeClr>
                </a:solidFill>
              </a:rPr>
              <a:t>Možnosť odložiť si daňové platby bez sankcií (napríklad v prípade krízových situácií). </a:t>
            </a:r>
          </a:p>
          <a:p>
            <a:r>
              <a:rPr lang="sk-SK" b="1" dirty="0">
                <a:solidFill>
                  <a:schemeClr val="tx1"/>
                </a:solidFill>
              </a:rPr>
              <a:t>Vyjadrenie FR SR: </a:t>
            </a:r>
            <a:r>
              <a:rPr lang="sk-SK" dirty="0">
                <a:solidFill>
                  <a:schemeClr val="tx1"/>
                </a:solidFill>
              </a:rPr>
              <a:t>Všeobecne formulované, ide o druhotnú platobnú neschopnosť? Možnosť splátok, odkladu, nižšie úročenie.</a:t>
            </a:r>
          </a:p>
          <a:p>
            <a:endParaRPr lang="sk-SK" dirty="0">
              <a:solidFill>
                <a:schemeClr val="tx1"/>
              </a:solidFill>
            </a:endParaRPr>
          </a:p>
          <a:p>
            <a:endParaRPr lang="sk-SK" dirty="0">
              <a:solidFill>
                <a:schemeClr val="tx1"/>
              </a:solidFill>
            </a:endParaRPr>
          </a:p>
          <a:p>
            <a:endParaRPr lang="sk-SK"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317417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154954" y="2978331"/>
            <a:ext cx="8825659" cy="3513909"/>
          </a:xfrm>
        </p:spPr>
        <p:txBody>
          <a:bodyPr>
            <a:noAutofit/>
          </a:bodyPr>
          <a:lstStyle/>
          <a:p>
            <a:pPr marL="0" indent="0">
              <a:buNone/>
            </a:pPr>
            <a:r>
              <a:rPr lang="sk-SK" b="1" dirty="0">
                <a:solidFill>
                  <a:schemeClr val="tx1"/>
                </a:solidFill>
                <a:latin typeface="Arial Narrow" panose="020B0606020202030204" pitchFamily="34" charset="0"/>
                <a:cs typeface="Times New Roman" panose="02020603050405020304" pitchFamily="18" charset="0"/>
              </a:rPr>
              <a:t>Návrhy na úpravu benefitov predložili:</a:t>
            </a:r>
          </a:p>
          <a:p>
            <a:pPr marL="0" indent="0">
              <a:buNone/>
            </a:pPr>
            <a:r>
              <a:rPr lang="sk-SK" dirty="0">
                <a:solidFill>
                  <a:schemeClr val="tx1"/>
                </a:solidFill>
                <a:latin typeface="Arial Narrow" panose="020B0606020202030204" pitchFamily="34" charset="0"/>
                <a:cs typeface="Times New Roman" panose="02020603050405020304" pitchFamily="18" charset="0"/>
              </a:rPr>
              <a:t> - </a:t>
            </a:r>
            <a:r>
              <a:rPr lang="sk-SK" dirty="0" err="1">
                <a:solidFill>
                  <a:schemeClr val="tx1"/>
                </a:solidFill>
                <a:latin typeface="Arial Narrow" panose="020B0606020202030204" pitchFamily="34" charset="0"/>
                <a:cs typeface="Times New Roman" panose="02020603050405020304" pitchFamily="18" charset="0"/>
              </a:rPr>
              <a:t>Ernst</a:t>
            </a:r>
            <a:r>
              <a:rPr lang="sk-SK" dirty="0">
                <a:solidFill>
                  <a:schemeClr val="tx1"/>
                </a:solidFill>
                <a:latin typeface="Arial Narrow" panose="020B0606020202030204" pitchFamily="34" charset="0"/>
                <a:cs typeface="Times New Roman" panose="02020603050405020304" pitchFamily="18" charset="0"/>
              </a:rPr>
              <a:t> &amp; </a:t>
            </a:r>
            <a:r>
              <a:rPr lang="sk-SK" dirty="0" err="1">
                <a:solidFill>
                  <a:schemeClr val="tx1"/>
                </a:solidFill>
                <a:latin typeface="Arial Narrow" panose="020B0606020202030204" pitchFamily="34" charset="0"/>
                <a:cs typeface="Times New Roman" panose="02020603050405020304" pitchFamily="18" charset="0"/>
              </a:rPr>
              <a:t>Young</a:t>
            </a:r>
            <a:r>
              <a:rPr lang="sk-SK" dirty="0">
                <a:solidFill>
                  <a:schemeClr val="tx1"/>
                </a:solidFill>
                <a:latin typeface="Arial Narrow" panose="020B0606020202030204" pitchFamily="34" charset="0"/>
                <a:cs typeface="Times New Roman" panose="02020603050405020304" pitchFamily="18" charset="0"/>
              </a:rPr>
              <a:t>, s. r. o., </a:t>
            </a:r>
          </a:p>
          <a:p>
            <a:pPr marL="0" indent="0">
              <a:buNone/>
            </a:pPr>
            <a:r>
              <a:rPr lang="sk-SK" dirty="0">
                <a:solidFill>
                  <a:schemeClr val="tx1"/>
                </a:solidFill>
                <a:latin typeface="Arial Narrow" panose="020B0606020202030204" pitchFamily="34" charset="0"/>
                <a:cs typeface="Times New Roman" panose="02020603050405020304" pitchFamily="18" charset="0"/>
              </a:rPr>
              <a:t> - Klub 500, </a:t>
            </a:r>
          </a:p>
          <a:p>
            <a:pPr marL="0" indent="0">
              <a:buNone/>
            </a:pPr>
            <a:r>
              <a:rPr lang="sk-SK" dirty="0">
                <a:solidFill>
                  <a:schemeClr val="tx1"/>
                </a:solidFill>
                <a:latin typeface="Arial Narrow" panose="020B0606020202030204" pitchFamily="34" charset="0"/>
                <a:cs typeface="Times New Roman" panose="02020603050405020304" pitchFamily="18" charset="0"/>
              </a:rPr>
              <a:t>- Slovenská asociácia finančníkov, </a:t>
            </a:r>
          </a:p>
          <a:p>
            <a:pPr marL="0" indent="0">
              <a:buNone/>
            </a:pPr>
            <a:r>
              <a:rPr lang="sk-SK" dirty="0">
                <a:solidFill>
                  <a:schemeClr val="tx1"/>
                </a:solidFill>
                <a:latin typeface="Arial Narrow" panose="020B0606020202030204" pitchFamily="34" charset="0"/>
                <a:cs typeface="Times New Roman" panose="02020603050405020304" pitchFamily="18" charset="0"/>
              </a:rPr>
              <a:t>- Slovenská komora daňových poradcov,</a:t>
            </a:r>
          </a:p>
          <a:p>
            <a:pPr marL="0" indent="0">
              <a:buNone/>
            </a:pPr>
            <a:r>
              <a:rPr lang="sk-SK" dirty="0">
                <a:solidFill>
                  <a:schemeClr val="tx1"/>
                </a:solidFill>
                <a:latin typeface="Arial Narrow" panose="020B0606020202030204" pitchFamily="34" charset="0"/>
                <a:cs typeface="Times New Roman" panose="02020603050405020304" pitchFamily="18" charset="0"/>
              </a:rPr>
              <a:t>- Združenie podnikateľov Slovenska.</a:t>
            </a:r>
          </a:p>
          <a:p>
            <a:pPr marL="0" indent="0">
              <a:buNone/>
            </a:pPr>
            <a:r>
              <a:rPr lang="sk-SK" dirty="0">
                <a:solidFill>
                  <a:schemeClr val="tx1">
                    <a:lumMod val="95000"/>
                    <a:lumOff val="5000"/>
                  </a:schemeClr>
                </a:solidFill>
                <a:latin typeface="Arial Narrow" panose="020B0606020202030204" pitchFamily="34" charset="0"/>
                <a:cs typeface="Times New Roman" panose="02020603050405020304" pitchFamily="18" charset="0"/>
              </a:rPr>
              <a:t> </a:t>
            </a:r>
          </a:p>
          <a:p>
            <a:pPr marL="0" indent="0" algn="just">
              <a:buNone/>
              <a:defRPr/>
            </a:pPr>
            <a:endParaRPr lang="sk-SK" sz="2000" dirty="0">
              <a:solidFill>
                <a:schemeClr val="tx1"/>
              </a:solidFill>
              <a:latin typeface="Arial Narrow" panose="020B0606020202030204" pitchFamily="34" charset="0"/>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Nadpis 4"/>
          <p:cNvSpPr>
            <a:spLocks noGrp="1"/>
          </p:cNvSpPr>
          <p:nvPr>
            <p:ph type="title"/>
          </p:nvPr>
        </p:nvSpPr>
        <p:spPr/>
        <p:txBody>
          <a:bodyPr/>
          <a:lstStyle/>
          <a:p>
            <a:pPr>
              <a:defRPr/>
            </a:pPr>
            <a:r>
              <a:rPr lang="sk-SK"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Návrhy na úpravu benefitov</a:t>
            </a:r>
          </a:p>
        </p:txBody>
      </p:sp>
    </p:spTree>
    <p:extLst>
      <p:ext uri="{BB962C8B-B14F-4D97-AF65-F5344CB8AC3E}">
        <p14:creationId xmlns:p14="http://schemas.microsoft.com/office/powerpoint/2010/main" val="11340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fontScale="92500" lnSpcReduction="20000"/>
          </a:bodyPr>
          <a:lstStyle/>
          <a:p>
            <a:pPr algn="just"/>
            <a:r>
              <a:rPr lang="sk-SK" b="1" dirty="0">
                <a:solidFill>
                  <a:schemeClr val="tx1"/>
                </a:solidFill>
              </a:rPr>
              <a:t>Návrh: </a:t>
            </a:r>
            <a:r>
              <a:rPr lang="sk-SK" b="1" dirty="0">
                <a:solidFill>
                  <a:schemeClr val="accent6">
                    <a:lumMod val="75000"/>
                  </a:schemeClr>
                </a:solidFill>
              </a:rPr>
              <a:t>Prehodnotiť znenie benefitu zo súčasného znenia: </a:t>
            </a:r>
            <a:r>
              <a:rPr lang="sk-SK" b="1" i="1" dirty="0">
                <a:solidFill>
                  <a:schemeClr val="accent6">
                    <a:lumMod val="75000"/>
                  </a:schemeClr>
                </a:solidFill>
              </a:rPr>
              <a:t>„Vrátenie spotrebnej dane v zákonom stanovenej lehote bez vykonania daňovej kontroly, ak uplatnený nárok na vrátenie spotrebnej dane nie je vyšší ako 1000,- EUR.</a:t>
            </a:r>
            <a:r>
              <a:rPr lang="sk-SK" b="1" dirty="0">
                <a:solidFill>
                  <a:schemeClr val="accent6">
                    <a:lumMod val="75000"/>
                  </a:schemeClr>
                </a:solidFill>
              </a:rPr>
              <a:t>“ na nasledovné znenie: „</a:t>
            </a:r>
            <a:r>
              <a:rPr lang="sk-SK" b="1" i="1" dirty="0">
                <a:solidFill>
                  <a:schemeClr val="accent6">
                    <a:lumMod val="75000"/>
                  </a:schemeClr>
                </a:solidFill>
              </a:rPr>
              <a:t>Vrátenie spotrebnej dane v zákonom stanovenej lehote bez vykonania daňovej kontroly alebo miestneho zisťovania, ak uplatnený nárok na vrátenie spotrebnej dane nie je vyšší ako 3000,- EUR.</a:t>
            </a:r>
            <a:r>
              <a:rPr lang="sk-SK" b="1" dirty="0">
                <a:solidFill>
                  <a:schemeClr val="accent6">
                    <a:lumMod val="75000"/>
                  </a:schemeClr>
                </a:solidFill>
              </a:rPr>
              <a:t>“ </a:t>
            </a:r>
          </a:p>
          <a:p>
            <a:pPr algn="just"/>
            <a:r>
              <a:rPr lang="sk-SK" b="1" dirty="0">
                <a:solidFill>
                  <a:schemeClr val="tx1"/>
                </a:solidFill>
              </a:rPr>
              <a:t>Vyjadrenie FR SR: </a:t>
            </a:r>
            <a:r>
              <a:rPr lang="sk-SK" dirty="0">
                <a:solidFill>
                  <a:schemeClr val="tx1"/>
                </a:solidFill>
              </a:rPr>
              <a:t>Návrh spočívajúci vo zvýšení hranice sumy uplatneného nároku na vrátenie dane bez vykonania daňovej kontroly (do 3 000 eur) FR SR zváži. Rozšírenie benefitu o obmedzenie výkonu miestneho zisťovania pri správe spotrebnej dane FR SR neakceptujeme. Miestne zisťovanie je štandardný nástroj správy dane, ktorým je správca dane oprávnený vyhľadávať dôkazy, preverovať a zisťovať skutočnosti, ktoré sú potrebné na účely správy dane. Výkon miestneho zisťovania nemá vplyv na zákonom stanovené lehoty v súvislosti s vrátením spotrebnej dane (do 30 dní odo dňa podania daňového priznania alebo dodatočného daňového priznania) ak nie je začatá daňová kontrola na zistenie oprávnenosti vrátenia dane, a preto jeho využitie pri správe spotrebnej dane neovplyvňuje poskytnutie uvedeného benefitu vysoko spoľahlivým a spoľahlivým daňovým subjektom.  </a:t>
            </a:r>
          </a:p>
          <a:p>
            <a:pPr algn="just"/>
            <a:endParaRPr lang="sk-SK" dirty="0">
              <a:solidFill>
                <a:schemeClr val="tx1"/>
              </a:solidFill>
            </a:endParaRPr>
          </a:p>
          <a:p>
            <a:pPr algn="just"/>
            <a:endParaRPr lang="sk-SK" dirty="0">
              <a:solidFill>
                <a:schemeClr val="tx1"/>
              </a:solidFill>
            </a:endParaRPr>
          </a:p>
          <a:p>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424736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fontScale="92500" lnSpcReduction="20000"/>
          </a:bodyPr>
          <a:lstStyle/>
          <a:p>
            <a:pPr algn="just"/>
            <a:r>
              <a:rPr lang="sk-SK" b="1" dirty="0">
                <a:solidFill>
                  <a:schemeClr val="tx1"/>
                </a:solidFill>
              </a:rPr>
              <a:t>Návrh: </a:t>
            </a:r>
            <a:r>
              <a:rPr lang="sk-SK" b="1" dirty="0">
                <a:solidFill>
                  <a:schemeClr val="accent6">
                    <a:lumMod val="75000"/>
                  </a:schemeClr>
                </a:solidFill>
              </a:rPr>
              <a:t>Redukcia kontrol a administratívnych povinností - menej časté a menej rozsiahle daňové kontroly.  </a:t>
            </a:r>
          </a:p>
          <a:p>
            <a:pPr algn="just"/>
            <a:r>
              <a:rPr lang="sk-SK" b="1" dirty="0">
                <a:solidFill>
                  <a:schemeClr val="tx1"/>
                </a:solidFill>
              </a:rPr>
              <a:t>Vyjadrenie FR SR: </a:t>
            </a:r>
            <a:r>
              <a:rPr lang="sk-SK" dirty="0">
                <a:solidFill>
                  <a:schemeClr val="tx1"/>
                </a:solidFill>
              </a:rPr>
              <a:t>V súčasnosti považujeme za postačujúci benefit, ktorým  je uprednostnenie výkonu miestneho zisťovania pred daňovou kontrolou pre účely preverenia nároku na vrátenie nadmerného odpočtu + vysoké % efektívnych kontrol a vysoko kvalitné analytické výstupy – začína sa DK v naozaj odôvodnených prípadoch </a:t>
            </a:r>
          </a:p>
          <a:p>
            <a:r>
              <a:rPr lang="sk-SK" b="1" dirty="0">
                <a:solidFill>
                  <a:schemeClr val="tx1"/>
                </a:solidFill>
              </a:rPr>
              <a:t>Návrh: </a:t>
            </a:r>
            <a:r>
              <a:rPr lang="sk-SK" b="1" dirty="0">
                <a:solidFill>
                  <a:schemeClr val="accent6">
                    <a:lumMod val="75000"/>
                  </a:schemeClr>
                </a:solidFill>
              </a:rPr>
              <a:t>Skrátenie lehôt rozhodovaní vo všetkých administratívnych konaniach. </a:t>
            </a:r>
          </a:p>
          <a:p>
            <a:pPr algn="just"/>
            <a:r>
              <a:rPr lang="sk-SK" b="1" dirty="0">
                <a:solidFill>
                  <a:schemeClr val="tx1"/>
                </a:solidFill>
              </a:rPr>
              <a:t>Vyjadrenie FR SR: </a:t>
            </a:r>
            <a:r>
              <a:rPr lang="sk-SK" dirty="0">
                <a:solidFill>
                  <a:schemeClr val="tx1"/>
                </a:solidFill>
              </a:rPr>
              <a:t>Správca dane by sa mohol dostať do časovej tiesne pri rozhodovaní, čo by mohlo byť na úkor porušenia základných zásad správy daní upravených v § 3 Daňového poriadku. Orgán príslušný na rozhodnutie v daňovom konaní má povinnosť rozhodovať bezodkladne, najneskôr do 8 dní odo dňa začatia konania, ak to povaha veci pripúšťa a je tak možné urobiť na základe dokladov predložených daňovým subjektom; inak rozhodne do 30 dní odo dňa začatia konania. V osobitne zložitých prípadoch orgán príslušný na rozhodnutie rozhodne do 60 dní (§ 65 ods. 1 Daňového poriadku). Je potrebné upresniť o ktoré konania ide.</a:t>
            </a:r>
            <a:endParaRPr lang="sk-SK" u="sng" dirty="0">
              <a:solidFill>
                <a:schemeClr val="accent4">
                  <a:lumMod val="75000"/>
                </a:schemeClr>
              </a:solidFill>
            </a:endParaRPr>
          </a:p>
          <a:p>
            <a:endParaRPr lang="sk-SK" dirty="0">
              <a:solidFill>
                <a:schemeClr val="tx1"/>
              </a:solidFill>
            </a:endParaRPr>
          </a:p>
          <a:p>
            <a:endParaRPr lang="sk-SK" dirty="0">
              <a:solidFill>
                <a:schemeClr val="tx1"/>
              </a:solidFill>
            </a:endParaRPr>
          </a:p>
          <a:p>
            <a:endParaRPr lang="sk-SK" dirty="0"/>
          </a:p>
          <a:p>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259093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endParaRPr lang="sk-SK" b="1" dirty="0"/>
          </a:p>
          <a:p>
            <a:pPr algn="just"/>
            <a:r>
              <a:rPr lang="sk-SK" b="1" dirty="0">
                <a:solidFill>
                  <a:schemeClr val="tx1"/>
                </a:solidFill>
              </a:rPr>
              <a:t>Návrh:  </a:t>
            </a:r>
            <a:r>
              <a:rPr lang="sk-SK" b="1" dirty="0">
                <a:solidFill>
                  <a:schemeClr val="accent6">
                    <a:lumMod val="75000"/>
                  </a:schemeClr>
                </a:solidFill>
              </a:rPr>
              <a:t>Tzv. penalty </a:t>
            </a:r>
            <a:r>
              <a:rPr lang="sk-SK" b="1" dirty="0" err="1">
                <a:solidFill>
                  <a:schemeClr val="accent6">
                    <a:lumMod val="75000"/>
                  </a:schemeClr>
                </a:solidFill>
              </a:rPr>
              <a:t>protection</a:t>
            </a:r>
            <a:r>
              <a:rPr lang="sk-SK" b="1" dirty="0">
                <a:solidFill>
                  <a:schemeClr val="accent6">
                    <a:lumMod val="75000"/>
                  </a:schemeClr>
                </a:solidFill>
              </a:rPr>
              <a:t>, čiže oslobodenie spod systému pokút</a:t>
            </a:r>
          </a:p>
          <a:p>
            <a:pPr marL="0" indent="0" algn="just">
              <a:buNone/>
            </a:pPr>
            <a:r>
              <a:rPr lang="sk-SK" b="1" dirty="0">
                <a:solidFill>
                  <a:schemeClr val="accent6">
                    <a:lumMod val="75000"/>
                  </a:schemeClr>
                </a:solidFill>
              </a:rPr>
              <a:t>V tomto bode by samozrejme bolo možné rozpracovať detailnejšie, do akej miery, za akých podmienok a v akých situáciách by sa upustilo od uloženia sankcií.</a:t>
            </a:r>
          </a:p>
          <a:p>
            <a:pPr algn="just"/>
            <a:r>
              <a:rPr lang="sk-SK" b="1" dirty="0">
                <a:solidFill>
                  <a:schemeClr val="tx1"/>
                </a:solidFill>
              </a:rPr>
              <a:t>Vyjadrenie FR SR: </a:t>
            </a:r>
            <a:r>
              <a:rPr lang="sk-SK" dirty="0">
                <a:solidFill>
                  <a:schemeClr val="tx1"/>
                </a:solidFill>
              </a:rPr>
              <a:t>Návrh je všeobecný, predpokladáme však, že vysoko spoľahlivé daňové subjekty sa nedopúšťajú správnych deliktov. </a:t>
            </a: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79402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endParaRPr lang="sk-SK" b="1" dirty="0">
              <a:solidFill>
                <a:schemeClr val="tx1"/>
              </a:solidFill>
            </a:endParaRPr>
          </a:p>
          <a:p>
            <a:endParaRPr lang="sk-SK" b="1" dirty="0">
              <a:solidFill>
                <a:schemeClr val="tx1"/>
              </a:solidFill>
            </a:endParaRPr>
          </a:p>
          <a:p>
            <a:r>
              <a:rPr lang="sk-SK" b="1" dirty="0">
                <a:solidFill>
                  <a:schemeClr val="tx1"/>
                </a:solidFill>
              </a:rPr>
              <a:t>Návrh: </a:t>
            </a:r>
            <a:r>
              <a:rPr lang="sk-SK" b="1" dirty="0">
                <a:solidFill>
                  <a:schemeClr val="accent6">
                    <a:lumMod val="75000"/>
                  </a:schemeClr>
                </a:solidFill>
              </a:rPr>
              <a:t>Prednostné vybavovanie na daňových úradoch.</a:t>
            </a:r>
          </a:p>
          <a:p>
            <a:pPr algn="just"/>
            <a:r>
              <a:rPr lang="sk-SK" b="1" dirty="0">
                <a:solidFill>
                  <a:schemeClr val="tx1"/>
                </a:solidFill>
              </a:rPr>
              <a:t>Vyjadrenie FR SR: </a:t>
            </a:r>
            <a:r>
              <a:rPr lang="sk-SK" dirty="0">
                <a:solidFill>
                  <a:schemeClr val="tx1"/>
                </a:solidFill>
              </a:rPr>
              <a:t>Navrhnutý benefit nemá v súčasnosti opodstatnenie, a to najmä z dôvodu obojsmernej elektronickej komunikácie; väčšina vybavovania na úrovni osobného kontaktu sa realizuje na miestach prvého kontaktu.  </a:t>
            </a:r>
          </a:p>
          <a:p>
            <a:pPr algn="just"/>
            <a:endParaRPr lang="sk-SK" dirty="0">
              <a:solidFill>
                <a:schemeClr val="tx1"/>
              </a:solidFill>
            </a:endParaRPr>
          </a:p>
          <a:p>
            <a:endParaRPr lang="sk-SK" dirty="0">
              <a:solidFill>
                <a:schemeClr val="tx1"/>
              </a:solidFill>
            </a:endParaRP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23</a:t>
            </a:fld>
            <a:endParaRPr lang="en-US"/>
          </a:p>
        </p:txBody>
      </p:sp>
    </p:spTree>
    <p:extLst>
      <p:ext uri="{BB962C8B-B14F-4D97-AF65-F5344CB8AC3E}">
        <p14:creationId xmlns:p14="http://schemas.microsoft.com/office/powerpoint/2010/main" val="1612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54954" y="2523601"/>
            <a:ext cx="9089877" cy="3416300"/>
          </a:xfrm>
        </p:spPr>
        <p:txBody>
          <a:bodyPr>
            <a:normAutofit fontScale="92500" lnSpcReduction="20000"/>
          </a:bodyPr>
          <a:lstStyle/>
          <a:p>
            <a:r>
              <a:rPr lang="sk-SK" b="1" dirty="0">
                <a:solidFill>
                  <a:schemeClr val="tx1"/>
                </a:solidFill>
              </a:rPr>
              <a:t>Návrh: </a:t>
            </a:r>
          </a:p>
          <a:p>
            <a:pPr marL="0" indent="0">
              <a:buNone/>
            </a:pPr>
            <a:r>
              <a:rPr lang="sk-SK" b="1" dirty="0">
                <a:solidFill>
                  <a:schemeClr val="accent6">
                    <a:lumMod val="75000"/>
                  </a:schemeClr>
                </a:solidFill>
              </a:rPr>
              <a:t>Zvýhodnené podmienky pri verejných tendroch či čerpaní štátnej podpory.</a:t>
            </a:r>
          </a:p>
          <a:p>
            <a:pPr marL="0" lvl="0" indent="0" algn="just">
              <a:buNone/>
            </a:pPr>
            <a:r>
              <a:rPr lang="sk-SK" b="1" dirty="0">
                <a:solidFill>
                  <a:schemeClr val="accent6">
                    <a:lumMod val="75000"/>
                  </a:schemeClr>
                </a:solidFill>
              </a:rPr>
              <a:t>Zníženie výšky, resp. oslobodenie od platenia správnych/súdnych poplatkov. </a:t>
            </a:r>
          </a:p>
          <a:p>
            <a:pPr marL="0" lvl="0" indent="0" algn="just">
              <a:buNone/>
            </a:pPr>
            <a:r>
              <a:rPr lang="sk-SK" b="1" dirty="0">
                <a:solidFill>
                  <a:schemeClr val="accent6">
                    <a:lumMod val="75000"/>
                  </a:schemeClr>
                </a:solidFill>
              </a:rPr>
              <a:t>Zníženie výšky, resp. oslobodenie od platenia poplatkov súvisiacich so stavebnými konaniami a návrhmi na vklad do katastra.</a:t>
            </a:r>
          </a:p>
          <a:p>
            <a:pPr marL="0" indent="0" algn="just">
              <a:buNone/>
            </a:pPr>
            <a:r>
              <a:rPr lang="sk-SK" b="1" dirty="0">
                <a:solidFill>
                  <a:schemeClr val="accent6">
                    <a:lumMod val="75000"/>
                  </a:schemeClr>
                </a:solidFill>
              </a:rPr>
              <a:t>Skrátenie lehôt pri vybavovaní rôznych administratívnych záležitostí zo strany verejných a štátnych inštitúcií voči vysoko spoľahlivým daňovníkov (stavebné konanie, obchodný register, kataster nehnuteľností, Sociálna poisťovňa, cudzinecká polícia, colné úrady, ...)</a:t>
            </a:r>
          </a:p>
          <a:p>
            <a:pPr marL="0" indent="0">
              <a:buNone/>
            </a:pPr>
            <a:r>
              <a:rPr lang="sk-SK" b="1" dirty="0">
                <a:solidFill>
                  <a:schemeClr val="accent6">
                    <a:lumMod val="75000"/>
                  </a:schemeClr>
                </a:solidFill>
              </a:rPr>
              <a:t>Prednostné vybavovanie dokladov – OP/cestovný pas pre štatutárov daňového subjektu (vysoko spoľahlivých).  </a:t>
            </a:r>
          </a:p>
          <a:p>
            <a:pPr algn="just"/>
            <a:r>
              <a:rPr lang="sk-SK" b="1" dirty="0">
                <a:solidFill>
                  <a:schemeClr val="tx1"/>
                </a:solidFill>
              </a:rPr>
              <a:t>Vyjadrenie FR SR: </a:t>
            </a:r>
            <a:r>
              <a:rPr lang="sk-SK" dirty="0">
                <a:solidFill>
                  <a:schemeClr val="tx1"/>
                </a:solidFill>
              </a:rPr>
              <a:t>Návrhy FS víta. Z dôvodu, že presahujú  rámec finančnej správy a správy daní a súvisia s činnosťou iných štátnych orgánov, bude potrebné ich dopracovať a konkrétnejšie špecifikovať.</a:t>
            </a:r>
            <a:r>
              <a:rPr lang="sk-SK" strike="sngStrike" dirty="0">
                <a:solidFill>
                  <a:schemeClr val="tx1"/>
                </a:solidFill>
              </a:rPr>
              <a:t> </a:t>
            </a: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256703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pPr marL="0" indent="0">
              <a:buNone/>
            </a:pPr>
            <a:r>
              <a:rPr lang="sk-SK" b="1" dirty="0">
                <a:solidFill>
                  <a:schemeClr val="tx1"/>
                </a:solidFill>
              </a:rPr>
              <a:t>Návrh FR SR:  </a:t>
            </a:r>
            <a:r>
              <a:rPr lang="sk-SK" dirty="0">
                <a:solidFill>
                  <a:schemeClr val="tx1"/>
                </a:solidFill>
              </a:rPr>
              <a:t>V  § 53d ods. 5 Daňového poriadku  doplniť nové písmeno c), ktoré by znelo: „odpustí 1/3 zo sumy uloženej pokuty v prípade, ak daňový subjekt do 10 dní od nadobudnutia právoplatnosti rozhodnutia zaplatí 2/3 zo sumy uloženej  pokuty“. </a:t>
            </a:r>
          </a:p>
          <a:p>
            <a:pPr marL="0" indent="0" algn="just">
              <a:buNone/>
            </a:pPr>
            <a:r>
              <a:rPr lang="sk-SK" dirty="0">
                <a:solidFill>
                  <a:schemeClr val="tx1"/>
                </a:solidFill>
              </a:rPr>
              <a:t>       Ak vysoko spoľahlivý daňový subjekt zaplatí 2/3 z uloženej sumy pokuty do 10 dní od nadobudnutia právoplatnosti rozhodnutia, pokuta sa bude považovať za uhradenú v plnej výške. </a:t>
            </a:r>
          </a:p>
          <a:p>
            <a:pPr marL="0" indent="0">
              <a:buNone/>
            </a:pPr>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116217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gray">
          <a:xfrm>
            <a:off x="653898" y="3588778"/>
            <a:ext cx="10816052" cy="2106279"/>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sk-SK" sz="4300" dirty="0"/>
              <a:t>Ďakujem za pozornosť </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sk-SK" sz="4300" dirty="0"/>
          </a:p>
          <a:p>
            <a:pPr marL="0" marR="0" lvl="0" indent="0" algn="ctr" defTabSz="457200" rtl="0" eaLnBrk="1" fontAlgn="auto" latinLnBrk="0" hangingPunct="1">
              <a:lnSpc>
                <a:spcPct val="100000"/>
              </a:lnSpc>
              <a:spcBef>
                <a:spcPct val="0"/>
              </a:spcBef>
              <a:spcAft>
                <a:spcPts val="0"/>
              </a:spcAft>
              <a:buClrTx/>
              <a:buSzTx/>
              <a:buFontTx/>
              <a:buNone/>
              <a:tabLst/>
              <a:defRPr/>
            </a:pPr>
            <a:endParaRPr lang="sk-SK" sz="3600" b="1" dirty="0">
              <a:solidFill>
                <a:schemeClr val="bg1"/>
              </a:solidFill>
              <a:latin typeface="Arial Narrow" panose="020B0606020202030204" pitchFamily="34" charset="0"/>
              <a:cs typeface="Arial" panose="020B0604020202020204" pitchFamily="34" charset="0"/>
            </a:endParaRPr>
          </a:p>
        </p:txBody>
      </p:sp>
      <p:pic>
        <p:nvPicPr>
          <p:cNvPr id="5"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8372" y="1514475"/>
            <a:ext cx="1299796"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a:bodyPr>
          <a:lstStyle/>
          <a:p>
            <a:pPr marL="0" indent="0">
              <a:buNone/>
            </a:pPr>
            <a:r>
              <a:rPr lang="sk-SK" u="sng" dirty="0">
                <a:solidFill>
                  <a:schemeClr val="tx1"/>
                </a:solidFill>
              </a:rPr>
              <a:t>Skratky:</a:t>
            </a:r>
          </a:p>
          <a:p>
            <a:r>
              <a:rPr lang="sk-SK" dirty="0">
                <a:solidFill>
                  <a:schemeClr val="tx1"/>
                </a:solidFill>
              </a:rPr>
              <a:t>FR SR – Finančné riaditeľstvo Slovenskej republiky</a:t>
            </a:r>
          </a:p>
          <a:p>
            <a:r>
              <a:rPr lang="sk-SK" dirty="0">
                <a:solidFill>
                  <a:schemeClr val="tx1"/>
                </a:solidFill>
              </a:rPr>
              <a:t>MF SR – Ministerstvo financií Slovenskej republiky</a:t>
            </a:r>
          </a:p>
          <a:p>
            <a:pPr algn="just"/>
            <a:r>
              <a:rPr lang="sk-SK" dirty="0">
                <a:solidFill>
                  <a:schemeClr val="tx1"/>
                </a:solidFill>
              </a:rPr>
              <a:t>Daňový poriadok - zákon č. 563/2009 Z. z. o správe daní (daňový poriadok) a o zmene a doplnení niektorých zákonov v znení neskorších predpisov </a:t>
            </a:r>
          </a:p>
          <a:p>
            <a:r>
              <a:rPr lang="sk-SK" dirty="0">
                <a:solidFill>
                  <a:schemeClr val="tx1"/>
                </a:solidFill>
              </a:rPr>
              <a:t>ZDP – zákon č. 595/2003 Z. z. o dani z príjmov v znení neskorších predpisov</a:t>
            </a:r>
          </a:p>
          <a:p>
            <a:pPr algn="just"/>
            <a:r>
              <a:rPr lang="sk-SK" dirty="0">
                <a:solidFill>
                  <a:schemeClr val="tx1"/>
                </a:solidFill>
              </a:rPr>
              <a:t>DPH – daň z pridanej hodnoty</a:t>
            </a:r>
          </a:p>
          <a:p>
            <a:pPr algn="just"/>
            <a:r>
              <a:rPr lang="sk-SK" dirty="0">
                <a:solidFill>
                  <a:schemeClr val="tx1"/>
                </a:solidFill>
              </a:rPr>
              <a:t>ISFS –informačný systém finančnej správy</a:t>
            </a: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3</a:t>
            </a:fld>
            <a:endParaRPr lang="en-US"/>
          </a:p>
        </p:txBody>
      </p:sp>
      <p:sp>
        <p:nvSpPr>
          <p:cNvPr id="5" name="Nadpis 4"/>
          <p:cNvSpPr>
            <a:spLocks noGrp="1"/>
          </p:cNvSpPr>
          <p:nvPr>
            <p:ph type="title"/>
          </p:nvPr>
        </p:nvSpPr>
        <p:spPr/>
        <p:txBody>
          <a:bodyPr/>
          <a:lstStyle/>
          <a:p>
            <a:pPr>
              <a:defRPr/>
            </a:pPr>
            <a:r>
              <a:rPr lang="sk-SK"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Návrhy na úpravu benefitov</a:t>
            </a:r>
          </a:p>
        </p:txBody>
      </p:sp>
    </p:spTree>
    <p:extLst>
      <p:ext uri="{BB962C8B-B14F-4D97-AF65-F5344CB8AC3E}">
        <p14:creationId xmlns:p14="http://schemas.microsoft.com/office/powerpoint/2010/main" val="383978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endParaRPr lang="sk-SK" dirty="0">
              <a:solidFill>
                <a:schemeClr val="tx1"/>
              </a:solidFill>
            </a:endParaRPr>
          </a:p>
          <a:p>
            <a:r>
              <a:rPr lang="sk-SK" dirty="0">
                <a:solidFill>
                  <a:schemeClr val="tx1"/>
                </a:solidFill>
              </a:rPr>
              <a:t>Predložené návrhy benefitov:</a:t>
            </a:r>
          </a:p>
          <a:p>
            <a:pPr marL="0" indent="0" algn="just">
              <a:buNone/>
            </a:pPr>
            <a:r>
              <a:rPr lang="sk-SK" dirty="0">
                <a:solidFill>
                  <a:schemeClr val="tx1"/>
                </a:solidFill>
              </a:rPr>
              <a:t>       a) vyžadujú legislatívnu zmenu (napr. Daňového poriadku, ZDP),</a:t>
            </a:r>
          </a:p>
          <a:p>
            <a:pPr marL="0" indent="0">
              <a:buNone/>
            </a:pPr>
            <a:r>
              <a:rPr lang="sk-SK" dirty="0">
                <a:solidFill>
                  <a:schemeClr val="tx1"/>
                </a:solidFill>
              </a:rPr>
              <a:t>       b) nevyžadujú legislatívnu zmenu,</a:t>
            </a:r>
          </a:p>
          <a:p>
            <a:pPr marL="0" indent="0">
              <a:buNone/>
            </a:pPr>
            <a:r>
              <a:rPr lang="sk-SK" dirty="0">
                <a:solidFill>
                  <a:schemeClr val="tx1"/>
                </a:solidFill>
              </a:rPr>
              <a:t>       c) nesúvisia so správou daní. </a:t>
            </a:r>
            <a:endParaRPr lang="sk-SK" b="1"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371878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r>
              <a:rPr lang="sk-SK" b="1" dirty="0">
                <a:solidFill>
                  <a:schemeClr val="tx1"/>
                </a:solidFill>
              </a:rPr>
              <a:t>Návrh: </a:t>
            </a:r>
            <a:r>
              <a:rPr lang="sk-SK" b="1" dirty="0">
                <a:solidFill>
                  <a:schemeClr val="accent6">
                    <a:lumMod val="75000"/>
                  </a:schemeClr>
                </a:solidFill>
              </a:rPr>
              <a:t>Lehota na námietku voči oznámeniu o pridelenom indexe daňovej spoľahlivosti namiesto do 15 dní na 30 dní od doručenia oznámenia (§ 53d ods. 3). Išlo by o situácie, kedy dôjde k zhoršeniu indexu z vysoko spoľahlivý na spoľahlivý. </a:t>
            </a:r>
          </a:p>
          <a:p>
            <a:pPr algn="just"/>
            <a:r>
              <a:rPr lang="sk-SK" b="1" dirty="0">
                <a:solidFill>
                  <a:schemeClr val="tx1"/>
                </a:solidFill>
              </a:rPr>
              <a:t>Vyjadrenie FR SR: </a:t>
            </a:r>
            <a:r>
              <a:rPr lang="sk-SK" dirty="0">
                <a:solidFill>
                  <a:schemeClr val="tx1"/>
                </a:solidFill>
              </a:rPr>
              <a:t>FS poskytnutie benefitu zváži, predĺženie lehoty je akceptovateľné.</a:t>
            </a:r>
            <a:endParaRPr lang="sk-SK" dirty="0">
              <a:solidFill>
                <a:schemeClr val="accent4">
                  <a:lumMod val="75000"/>
                </a:schemeClr>
              </a:solidFill>
            </a:endParaRPr>
          </a:p>
          <a:p>
            <a:endParaRPr lang="sk-SK" b="1"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31078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lstStyle/>
          <a:p>
            <a:pPr algn="just"/>
            <a:r>
              <a:rPr lang="sk-SK" b="1" dirty="0"/>
              <a:t>Návrh: </a:t>
            </a:r>
            <a:r>
              <a:rPr lang="sk-SK" b="1" dirty="0">
                <a:solidFill>
                  <a:schemeClr val="accent6">
                    <a:lumMod val="75000"/>
                  </a:schemeClr>
                </a:solidFill>
              </a:rPr>
              <a:t>Prehodnotiť znenie benefitu podľa § 53d ods. 5 Daňového poriadku zo súčasného znenia: </a:t>
            </a:r>
            <a:r>
              <a:rPr lang="sk-SK" b="1" i="1" dirty="0">
                <a:solidFill>
                  <a:schemeClr val="accent6">
                    <a:lumMod val="75000"/>
                  </a:schemeClr>
                </a:solidFill>
              </a:rPr>
              <a:t>„...určí lehotu najmenej 15 dní vo výzve v súvislosti s vykonávaním daňovej kontroly alebo výkonom miestneho zisťovania.“ </a:t>
            </a:r>
            <a:r>
              <a:rPr lang="sk-SK" b="1" dirty="0">
                <a:solidFill>
                  <a:schemeClr val="accent6">
                    <a:lumMod val="75000"/>
                  </a:schemeClr>
                </a:solidFill>
              </a:rPr>
              <a:t>na nasledovné znenie: „...</a:t>
            </a:r>
            <a:r>
              <a:rPr lang="sk-SK" b="1" i="1" dirty="0">
                <a:solidFill>
                  <a:schemeClr val="accent6">
                    <a:lumMod val="75000"/>
                  </a:schemeClr>
                </a:solidFill>
              </a:rPr>
              <a:t>automaticky určí lehotu najmenej 15 dní vo výzve v súvislosti s vykonávaním daňovej kontroly alebo výkonom miestneho zisťovania.“ </a:t>
            </a:r>
            <a:endParaRPr lang="sk-SK" b="1" dirty="0">
              <a:solidFill>
                <a:schemeClr val="accent6">
                  <a:lumMod val="75000"/>
                </a:schemeClr>
              </a:solidFill>
            </a:endParaRPr>
          </a:p>
          <a:p>
            <a:pPr algn="just"/>
            <a:r>
              <a:rPr lang="sk-SK" b="1" dirty="0"/>
              <a:t>Vyjadrenie FR SR: </a:t>
            </a:r>
            <a:r>
              <a:rPr lang="sk-SK" dirty="0">
                <a:solidFill>
                  <a:schemeClr val="tx1"/>
                </a:solidFill>
              </a:rPr>
              <a:t>Už v súčasnosti vysoko spoľahlivému daňovému subjektu určí správca dane vo výzve v súvislosti s výkonom daňovej kontroly alebo miestneho zisťovania lehotu nie kratšiu ako 15 dní</a:t>
            </a:r>
            <a:r>
              <a:rPr lang="sk-SK" i="1" dirty="0">
                <a:solidFill>
                  <a:schemeClr val="tx1"/>
                </a:solidFill>
              </a:rPr>
              <a:t>.</a:t>
            </a:r>
            <a:endParaRPr lang="sk-SK" dirty="0">
              <a:solidFill>
                <a:schemeClr val="tx1"/>
              </a:solidFill>
            </a:endParaRPr>
          </a:p>
          <a:p>
            <a:pPr marL="0" indent="0">
              <a:buNone/>
            </a:pPr>
            <a:r>
              <a:rPr lang="sk-SK" dirty="0"/>
              <a:t> </a:t>
            </a:r>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346224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a:xfrm>
            <a:off x="1154954" y="2496968"/>
            <a:ext cx="9471617" cy="3416300"/>
          </a:xfrm>
        </p:spPr>
        <p:txBody>
          <a:bodyPr/>
          <a:lstStyle/>
          <a:p>
            <a:pPr algn="just"/>
            <a:r>
              <a:rPr lang="sk-SK" b="1" dirty="0">
                <a:solidFill>
                  <a:schemeClr val="tx1"/>
                </a:solidFill>
              </a:rPr>
              <a:t> Návrh: </a:t>
            </a:r>
          </a:p>
          <a:p>
            <a:pPr marL="0" indent="0" algn="just">
              <a:buNone/>
            </a:pPr>
            <a:r>
              <a:rPr lang="sk-SK" b="1" dirty="0">
                <a:solidFill>
                  <a:schemeClr val="accent6">
                    <a:lumMod val="75000"/>
                  </a:schemeClr>
                </a:solidFill>
              </a:rPr>
              <a:t>Pre vysoko spoľahlivé daňové subjekty doplniť minimálnu lehotu vo výzve 15 dní aj v rámci vyrubovacieho konania. Po ukončení daňovej kontroly sa index môže zmeniť, ale v čase, kedy má daňový subjekt index vysoko spoľahlivý, by sa mala táto minimálna lehota vzťahovať aj na vyrubovacie konanie po ukončenej daňovej kontrole.</a:t>
            </a:r>
          </a:p>
          <a:p>
            <a:pPr marL="0" lvl="0" indent="0" algn="just">
              <a:buNone/>
            </a:pPr>
            <a:r>
              <a:rPr lang="sk-SK" b="1" dirty="0">
                <a:solidFill>
                  <a:schemeClr val="accent6">
                    <a:lumMod val="75000"/>
                  </a:schemeClr>
                </a:solidFill>
              </a:rPr>
              <a:t>Určenie lehoty najmenej 15 dní vo výzve v súvislosti s vykonávaním daňovej kontroly alebo    výkonom miestneho zisťovania podľa § 27 ods. 1 daňového poriadku. V prípade vysoko spoľahlivého daňového subjektu, určí kontrolór vo výzve v súvislosti s výkonom daňovej kontroly alebo miestneho zisťovania lehotu nie kratšiu ako 15 dní. </a:t>
            </a:r>
          </a:p>
          <a:p>
            <a:r>
              <a:rPr lang="sk-SK" b="1" dirty="0">
                <a:solidFill>
                  <a:schemeClr val="tx1"/>
                </a:solidFill>
              </a:rPr>
              <a:t>Vyjadrenie FR SR: </a:t>
            </a:r>
            <a:r>
              <a:rPr lang="sk-SK" dirty="0">
                <a:solidFill>
                  <a:schemeClr val="tx1"/>
                </a:solidFill>
              </a:rPr>
              <a:t>FS navrhovaný benefit zanalyzuje a zváži</a:t>
            </a:r>
            <a:r>
              <a:rPr lang="sk-SK" dirty="0">
                <a:solidFill>
                  <a:srgbClr val="FF0000"/>
                </a:solidFill>
              </a:rPr>
              <a:t> </a:t>
            </a:r>
            <a:r>
              <a:rPr lang="sk-SK" dirty="0">
                <a:solidFill>
                  <a:schemeClr val="tx1"/>
                </a:solidFill>
              </a:rPr>
              <a:t>akceptáciu. </a:t>
            </a:r>
          </a:p>
          <a:p>
            <a:endParaRPr lang="sk-SK" b="1"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26767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Návrhy benefitov</a:t>
            </a:r>
          </a:p>
        </p:txBody>
      </p:sp>
      <p:sp>
        <p:nvSpPr>
          <p:cNvPr id="3" name="Zástupný objekt pre obsah 2"/>
          <p:cNvSpPr>
            <a:spLocks noGrp="1"/>
          </p:cNvSpPr>
          <p:nvPr>
            <p:ph idx="1"/>
          </p:nvPr>
        </p:nvSpPr>
        <p:spPr/>
        <p:txBody>
          <a:bodyPr>
            <a:normAutofit/>
          </a:bodyPr>
          <a:lstStyle/>
          <a:p>
            <a:pPr algn="just"/>
            <a:r>
              <a:rPr lang="sk-SK" dirty="0">
                <a:solidFill>
                  <a:schemeClr val="tx1"/>
                </a:solidFill>
              </a:rPr>
              <a:t> </a:t>
            </a:r>
            <a:r>
              <a:rPr lang="sk-SK" b="1" dirty="0">
                <a:solidFill>
                  <a:schemeClr val="tx1"/>
                </a:solidFill>
              </a:rPr>
              <a:t>Návrh:</a:t>
            </a:r>
            <a:r>
              <a:rPr lang="sk-SK" dirty="0">
                <a:solidFill>
                  <a:schemeClr val="tx1"/>
                </a:solidFill>
              </a:rPr>
              <a:t> </a:t>
            </a:r>
            <a:r>
              <a:rPr lang="sk-SK" b="1" dirty="0">
                <a:solidFill>
                  <a:schemeClr val="accent6">
                    <a:lumMod val="75000"/>
                  </a:schemeClr>
                </a:solidFill>
              </a:rPr>
              <a:t>Upraviť znenie benefitu podľa § 79 ods. 2 Daňového poriadku zo súčasného znenia: „</a:t>
            </a:r>
            <a:r>
              <a:rPr lang="sk-SK" b="1" i="1" dirty="0">
                <a:solidFill>
                  <a:schemeClr val="accent6">
                    <a:lumMod val="75000"/>
                  </a:schemeClr>
                </a:solidFill>
              </a:rPr>
              <a:t>Daňový preplatok na dani z príjmov a na dani z motorových vozidiel za príslušné zdaňovacie obdobie sa vráti najskôr po uplynutí lehoty na podanie daňového priznania podľa osobitných predpisov, najneskôr však do 40 dní odo dňa vzniku daňového preplatku</a:t>
            </a:r>
            <a:r>
              <a:rPr lang="sk-SK" b="1" dirty="0">
                <a:solidFill>
                  <a:schemeClr val="accent6">
                    <a:lumMod val="75000"/>
                  </a:schemeClr>
                </a:solidFill>
              </a:rPr>
              <a:t>.“ na nasledovné znenie: </a:t>
            </a:r>
            <a:r>
              <a:rPr lang="sk-SK" b="1" i="1" dirty="0">
                <a:solidFill>
                  <a:schemeClr val="accent6">
                    <a:lumMod val="75000"/>
                  </a:schemeClr>
                </a:solidFill>
              </a:rPr>
              <a:t>„Daňový preplatok na dani z príjmov a na dani z motorových vozidiel za príslušné obdobie sa vráti najskôr po uplynutí lehoty na podanie daňového priznania podľa osobitných predpisov, najneskôr však do 30 dní odo dňa vzniku daňového preplatku.“ </a:t>
            </a:r>
            <a:r>
              <a:rPr lang="sk-SK" b="1" dirty="0">
                <a:solidFill>
                  <a:schemeClr val="accent6">
                    <a:lumMod val="75000"/>
                  </a:schemeClr>
                </a:solidFill>
              </a:rPr>
              <a:t>Takéto nastavenie je jednou z odmien daňovým subjektom za spoľahlivé plnenie svojich povinností. </a:t>
            </a:r>
          </a:p>
          <a:p>
            <a:r>
              <a:rPr lang="sk-SK" b="1" dirty="0">
                <a:solidFill>
                  <a:schemeClr val="tx1"/>
                </a:solidFill>
              </a:rPr>
              <a:t>Vyjadrenie FR SR</a:t>
            </a:r>
            <a:r>
              <a:rPr lang="sk-SK" b="1" i="1" dirty="0">
                <a:solidFill>
                  <a:schemeClr val="tx1"/>
                </a:solidFill>
              </a:rPr>
              <a:t>: </a:t>
            </a:r>
            <a:r>
              <a:rPr lang="sk-SK" dirty="0">
                <a:solidFill>
                  <a:schemeClr val="tx1"/>
                </a:solidFill>
              </a:rPr>
              <a:t>FS navrhovaný benefit zanalyzuje a zváži akceptáciu. </a:t>
            </a:r>
          </a:p>
          <a:p>
            <a:endParaRPr lang="sk-SK" b="1" dirty="0"/>
          </a:p>
          <a:p>
            <a:endParaRPr lang="sk-SK"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30959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Návrhy benefitov</a:t>
            </a:r>
          </a:p>
        </p:txBody>
      </p:sp>
      <p:sp>
        <p:nvSpPr>
          <p:cNvPr id="3" name="Zástupný objekt pre obsah 2"/>
          <p:cNvSpPr>
            <a:spLocks noGrp="1"/>
          </p:cNvSpPr>
          <p:nvPr>
            <p:ph idx="1"/>
          </p:nvPr>
        </p:nvSpPr>
        <p:spPr/>
        <p:txBody>
          <a:bodyPr>
            <a:normAutofit/>
          </a:bodyPr>
          <a:lstStyle/>
          <a:p>
            <a:pPr algn="just"/>
            <a:r>
              <a:rPr lang="sk-SK" b="1" dirty="0">
                <a:solidFill>
                  <a:schemeClr val="tx1"/>
                </a:solidFill>
              </a:rPr>
              <a:t>Návrh FR SR: </a:t>
            </a:r>
            <a:r>
              <a:rPr lang="sk-SK" dirty="0">
                <a:solidFill>
                  <a:schemeClr val="tx1"/>
                </a:solidFill>
                <a:latin typeface="Arial Narrow" panose="020B0606020202030204" pitchFamily="34" charset="0"/>
              </a:rPr>
              <a:t>Benefit pre vysoko spoľahlivé a spoľahlivé daňové subjekty, ktorým je skrátenie lehoty na vrátenie daňového preplatku z 30 dní na 15 dní od doručenia žiadosti o jeho vrátenie. Správca dane by vrátil na žiadosť daňového subjektu s indexom vysoko spoľahlivý a spoľahlivý daňový subjekt, ktorá nie je súčasťou daňového priznania, daňový preplatok (nie nadmerný odpočet) v lehote do 15 dní od doručenia žiadosti o jeho vrátenie, ak ho nemožno použiť v súlade s § 79 ods. 1 a 2 daňového poriadku.</a:t>
            </a:r>
            <a:endParaRPr lang="sk-SK" b="1"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503980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966BCD-F5EC-4930-B735-6EFB3963BD0C}">
  <ds:schemaRefs>
    <ds:schemaRef ds:uri="http://schemas.microsoft.com/sharepoint/v3/contenttype/forms"/>
  </ds:schemaRefs>
</ds:datastoreItem>
</file>

<file path=customXml/itemProps2.xml><?xml version="1.0" encoding="utf-8"?>
<ds:datastoreItem xmlns:ds="http://schemas.openxmlformats.org/officeDocument/2006/customXml" ds:itemID="{7AC9447E-644A-4277-BF43-A873A945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E38FC4-8BB1-4D89-83DC-BBA456EBF47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6508</TotalTime>
  <Words>2613</Words>
  <Application>Microsoft Office PowerPoint</Application>
  <PresentationFormat>Širokouhlá</PresentationFormat>
  <Paragraphs>180</Paragraphs>
  <Slides>26</Slides>
  <Notes>25</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26</vt:i4>
      </vt:variant>
    </vt:vector>
  </HeadingPairs>
  <TitlesOfParts>
    <vt:vector size="33" baseType="lpstr">
      <vt:lpstr>Arial</vt:lpstr>
      <vt:lpstr>Arial Narrow</vt:lpstr>
      <vt:lpstr>Calibri</vt:lpstr>
      <vt:lpstr>Century Gothic</vt:lpstr>
      <vt:lpstr>Times New Roman</vt:lpstr>
      <vt:lpstr>Wingdings 3</vt:lpstr>
      <vt:lpstr>Ion Boardroom</vt:lpstr>
      <vt:lpstr>Návrhy na úpravu benefitov </vt:lpstr>
      <vt:lpstr>Návrhy na úpravu benefitov</vt:lpstr>
      <vt:lpstr>Návrhy na úpravu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Návrhy benefitov</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Opalek DataConcept</dc:creator>
  <cp:lastModifiedBy>Metodika@skdp.sk</cp:lastModifiedBy>
  <cp:revision>584</cp:revision>
  <cp:lastPrinted>2022-11-08T09:41:15Z</cp:lastPrinted>
  <dcterms:created xsi:type="dcterms:W3CDTF">2019-09-03T08:16:12Z</dcterms:created>
  <dcterms:modified xsi:type="dcterms:W3CDTF">2025-08-07T11:42:00Z</dcterms:modified>
</cp:coreProperties>
</file>