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553" r:id="rId6"/>
    <p:sldId id="541" r:id="rId7"/>
    <p:sldId id="548" r:id="rId8"/>
    <p:sldId id="546" r:id="rId9"/>
    <p:sldId id="549" r:id="rId10"/>
    <p:sldId id="550" r:id="rId11"/>
    <p:sldId id="552" r:id="rId12"/>
    <p:sldId id="554" r:id="rId13"/>
    <p:sldId id="551" r:id="rId14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ásik Michal Ing.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05E"/>
    <a:srgbClr val="FF0000"/>
    <a:srgbClr val="E7EFEC"/>
    <a:srgbClr val="007F6E"/>
    <a:srgbClr val="325095"/>
    <a:srgbClr val="92D050"/>
    <a:srgbClr val="F1BB2A"/>
    <a:srgbClr val="CBDD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redný štýl 2 - zvýrazneni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redný štýl 2 - zvýrazneni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redný štýl 2 - zvýrazneni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redný štýl 2 - zvýrazneni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9" autoAdjust="0"/>
    <p:restoredTop sz="95301" autoAdjust="0"/>
  </p:normalViewPr>
  <p:slideViewPr>
    <p:cSldViewPr snapToGrid="0" snapToObjects="1">
      <p:cViewPr varScale="1">
        <p:scale>
          <a:sx n="82" d="100"/>
          <a:sy n="82" d="100"/>
        </p:scale>
        <p:origin x="691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CFA172-58F1-435A-8D86-ED24C0404227}" type="datetimeFigureOut">
              <a:rPr lang="sk-SK" smtClean="0"/>
              <a:t>7. 8. 2025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01B5C-FFB0-42B7-A64A-FDBE54EA255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990958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fld id="{CACFE371-DCC7-4CDD-8B2D-7C034408284C}" type="datetimeFigureOut">
              <a:rPr lang="sk-SK" smtClean="0"/>
              <a:pPr/>
              <a:t>7. 8. 2025</a:t>
            </a:fld>
            <a:endParaRPr lang="sk-SK" dirty="0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3" tIns="45706" rIns="91413" bIns="45706" rtlCol="0" anchor="ctr"/>
          <a:lstStyle/>
          <a:p>
            <a:endParaRPr lang="sk-SK" dirty="0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13" tIns="45706" rIns="91413" bIns="45706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6065BC70-A5E2-49B5-BF26-52272D7DC62F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19347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5BC70-A5E2-49B5-BF26-52272D7DC62F}" type="slidenum">
              <a:rPr lang="sk-SK" smtClean="0"/>
              <a:pPr/>
              <a:t>1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96895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65BC70-A5E2-49B5-BF26-52272D7DC62F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k-S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7396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65BC70-A5E2-49B5-BF26-52272D7DC62F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k-S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9564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65BC70-A5E2-49B5-BF26-52272D7DC62F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k-S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7455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65BC70-A5E2-49B5-BF26-52272D7DC62F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k-S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9578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65BC70-A5E2-49B5-BF26-52272D7DC62F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k-S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7769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65BC70-A5E2-49B5-BF26-52272D7DC62F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k-S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5556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65BC70-A5E2-49B5-BF26-52272D7DC62F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sk-S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3433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65BC70-A5E2-49B5-BF26-52272D7DC62F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sk-S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6095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3275AEC-44C6-D94D-BB61-6CF703E79C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3944"/>
            <a:ext cx="121793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b="1"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345DB6AF-3D46-4DD3-9F4C-A23ACF8B5285}" type="datetime1">
              <a:rPr lang="en-US" smtClean="0"/>
              <a:t>8/7/2025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AC67A8-0325-1F47-AD94-F2603899AC61}"/>
              </a:ext>
            </a:extLst>
          </p:cNvPr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F1BB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736C90C-1603-334F-AB0A-D1DAD0C1DC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D613052-5221-7048-B243-C569E47A55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>
            <a:lvl1pPr>
              <a:buClr>
                <a:srgbClr val="007F6E"/>
              </a:buClr>
              <a:defRPr/>
            </a:lvl1pPr>
            <a:lvl2pPr>
              <a:buClr>
                <a:srgbClr val="007F6E"/>
              </a:buClr>
              <a:defRPr/>
            </a:lvl2pPr>
            <a:lvl3pPr>
              <a:buClr>
                <a:srgbClr val="007F6E"/>
              </a:buClr>
              <a:defRPr/>
            </a:lvl3pPr>
            <a:lvl4pPr>
              <a:buClr>
                <a:srgbClr val="007F6E"/>
              </a:buClr>
              <a:defRPr/>
            </a:lvl4pPr>
            <a:lvl5pPr>
              <a:buClr>
                <a:srgbClr val="007F6E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95FD-8A0C-4F5F-BF87-B853E8309958}" type="datetime1">
              <a:rPr lang="en-US" smtClean="0"/>
              <a:t>8/7/2025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6000C0-2E45-CD4F-8947-B5D51AEFDFE4}"/>
              </a:ext>
            </a:extLst>
          </p:cNvPr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F1BB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C9FCC61-F6DB-0E43-8B9C-4BFFFCD980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9BC9FC5-765D-F44E-AD45-BF57212F4B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438991" y="6226146"/>
            <a:ext cx="1369242" cy="4445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D613052-5221-7048-B243-C569E47A55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>
            <a:lvl1pPr>
              <a:buClr>
                <a:srgbClr val="325095"/>
              </a:buClr>
              <a:defRPr/>
            </a:lvl1pPr>
            <a:lvl2pPr>
              <a:buClr>
                <a:srgbClr val="325095"/>
              </a:buClr>
              <a:defRPr/>
            </a:lvl2pPr>
            <a:lvl3pPr>
              <a:buClr>
                <a:srgbClr val="325095"/>
              </a:buClr>
              <a:defRPr/>
            </a:lvl3pPr>
            <a:lvl4pPr>
              <a:buClr>
                <a:srgbClr val="325095"/>
              </a:buClr>
              <a:defRPr/>
            </a:lvl4pPr>
            <a:lvl5pPr>
              <a:buClr>
                <a:srgbClr val="325095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C890-1977-48A7-A60A-095AD7D8440F}" type="datetime1">
              <a:rPr lang="en-US" smtClean="0"/>
              <a:t>8/7/2025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5609EF-559B-6841-843F-A1ADD01E25D7}"/>
              </a:ext>
            </a:extLst>
          </p:cNvPr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F1BB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159FB2D-23BE-034E-B62D-296B5699F8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E9E8BA6-DB1E-054B-AF39-E0664ACC0D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438991" y="6226146"/>
            <a:ext cx="1369242" cy="44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614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8B1B6482-1025-254C-9359-5BA89FEE55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F4D71-E7CF-407B-93BD-8DCA771041A3}" type="datetime1">
              <a:rPr lang="en-US" smtClean="0"/>
              <a:t>8/7/2025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CAFDBA-F4AB-4F4F-993A-C04792D1154E}"/>
              </a:ext>
            </a:extLst>
          </p:cNvPr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F1BB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27F38AF-F311-1446-966C-0B27C01D46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A85B17E-8EA9-3444-92E1-CCB5F34C2F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438991" y="6226146"/>
            <a:ext cx="1369242" cy="4445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8B1B6482-1025-254C-9359-5BA89FEE55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68719-FC1C-4D6A-B6C3-C7E31B128283}" type="datetime1">
              <a:rPr lang="en-US" smtClean="0"/>
              <a:t>8/7/2025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0DFF72-6F08-FD4F-9D99-FF45F6F8CA04}"/>
              </a:ext>
            </a:extLst>
          </p:cNvPr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F1BB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BE8BDF8-98B8-CA47-B6ED-EF6E4038AC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6E4DC1B-E303-514A-BC7F-97148392F5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438991" y="6226146"/>
            <a:ext cx="1369242" cy="44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085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16126C38-0923-FA4A-B953-B7CE5272E3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6350" y="0"/>
            <a:ext cx="12192000" cy="6856413"/>
            <a:chOff x="0" y="1587"/>
            <a:chExt cx="12192000" cy="6856413"/>
          </a:xfrm>
        </p:grpSpPr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F60E4-49F4-4F42-885A-57D445BC6474}" type="datetime1">
              <a:rPr lang="en-US" smtClean="0"/>
              <a:t>8/7/2025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0A07A5A-2A98-BE46-B81C-F04AACE92ABD}"/>
              </a:ext>
            </a:extLst>
          </p:cNvPr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F1BB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BBF3E4C1-600B-4643-AA9A-6E7198C73A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FB37D8B-7630-6740-B2A3-66D22C455A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32268" y="159768"/>
            <a:ext cx="1369242" cy="4445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6126C38-0923-FA4A-B953-B7CE5272E3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-238541" y="-646044"/>
            <a:ext cx="12445217" cy="7523922"/>
            <a:chOff x="0" y="1587"/>
            <a:chExt cx="12192000" cy="6856413"/>
          </a:xfrm>
        </p:grpSpPr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2CF7-24A5-48EB-9F6F-28AD7856F65B}" type="datetime1">
              <a:rPr lang="en-US" smtClean="0"/>
              <a:t>8/7/2025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93E5807-AF57-0447-8870-3827702E892C}"/>
              </a:ext>
            </a:extLst>
          </p:cNvPr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F1BB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670A115F-BA6A-AE46-B831-1F752168E5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24BB36F-45EB-2349-BBA8-578C70BF9E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32268" y="159768"/>
            <a:ext cx="1369242" cy="44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701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22BCE76-54BE-554B-8E6D-BFCBD968D2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7950-A279-421D-91CC-A50E6472C834}" type="datetime1">
              <a:rPr lang="en-US" smtClean="0"/>
              <a:t>8/7/2025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A0288E-30E4-474C-992B-1ADED020006D}"/>
              </a:ext>
            </a:extLst>
          </p:cNvPr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F1BB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DCA2926-B1A9-4947-8749-F7C256791E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C7A160D-1896-E843-9396-450D947FAB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438991" y="6226146"/>
            <a:ext cx="1369242" cy="4445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22BCE76-54BE-554B-8E6D-BFCBD968D2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4354-7628-4A43-BAFE-80EC0B8551BA}" type="datetime1">
              <a:rPr lang="en-US" smtClean="0"/>
              <a:t>8/7/2025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8880B4C-2425-B245-AAF6-AA4D819D3334}"/>
              </a:ext>
            </a:extLst>
          </p:cNvPr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F1BB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5735832-F07E-C543-BD23-076A01B607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257038C-970D-724A-B53B-CED58306C2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438991" y="6226146"/>
            <a:ext cx="1369242" cy="44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8938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creen&#10;&#10;Description automatically generated">
            <a:extLst>
              <a:ext uri="{FF2B5EF4-FFF2-40B4-BE49-F238E27FC236}">
                <a16:creationId xmlns:a16="http://schemas.microsoft.com/office/drawing/2014/main" id="{3CE87F04-4C18-434C-BE5F-17BA1AD9FA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bg1"/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bg1"/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1" i="0" kern="1200" cap="small" dirty="0">
                <a:solidFill>
                  <a:schemeClr val="bg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1C26A-799D-4A56-AC8A-01A2810589DF}" type="datetime1">
              <a:rPr lang="en-US" smtClean="0"/>
              <a:t>8/7/2025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866B585-61D3-524C-A293-4CB3333A9FA8}"/>
              </a:ext>
            </a:extLst>
          </p:cNvPr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F1BB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01DBFC57-D7AC-2F41-8A20-46A87D7F50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77867BA-9424-1447-B996-10D6F5EA821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438991" y="6226146"/>
            <a:ext cx="1369242" cy="4445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CE87F04-4C18-434C-BE5F-17BA1AD9FA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bg1"/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bg1"/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1" i="0" kern="1200" cap="small" dirty="0">
                <a:solidFill>
                  <a:schemeClr val="bg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AEA48-DB26-4AEE-B8DD-2D8B59F5A4E1}" type="datetime1">
              <a:rPr lang="en-US" smtClean="0"/>
              <a:t>8/7/2025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5A34CF-8F6D-4146-A836-A6980E8E078E}"/>
              </a:ext>
            </a:extLst>
          </p:cNvPr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F1BB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487871EB-DD7F-FB4D-BFB6-31395A49C6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1443265-34DA-5043-B803-3FEA2E8170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438991" y="6226146"/>
            <a:ext cx="1369242" cy="44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047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3275AEC-44C6-D94D-BB61-6CF703E79C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13944"/>
            <a:ext cx="121793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b="1"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97AC79E0-5625-4F3D-9D32-B59C80BFE0D4}" type="datetime1">
              <a:rPr lang="en-US" smtClean="0"/>
              <a:t>8/7/2025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D4049B4-0980-E94E-8E46-6DB355AB7D4E}"/>
              </a:ext>
            </a:extLst>
          </p:cNvPr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F1BB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9A5AE68-48CF-9B4A-B81B-4C472F0F87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6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screen&#10;&#10;Description automatically generated">
            <a:extLst>
              <a:ext uri="{FF2B5EF4-FFF2-40B4-BE49-F238E27FC236}">
                <a16:creationId xmlns:a16="http://schemas.microsoft.com/office/drawing/2014/main" id="{A100CC76-B48B-974E-8F78-1C37978D8D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D2E92-9370-43A5-8885-741C6190259D}" type="datetime1">
              <a:rPr lang="en-US" smtClean="0"/>
              <a:t>8/7/2025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47811F-003A-B043-9AC8-9556381DBA23}"/>
              </a:ext>
            </a:extLst>
          </p:cNvPr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F1BB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871CCED-1E64-AA42-88D9-1DD47DC08D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8C8E803-3C1E-2746-9443-F435828D8D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438991" y="6226146"/>
            <a:ext cx="1369242" cy="4445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100CC76-B48B-974E-8F78-1C37978D8D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938FC-CFF9-4FA4-9376-472AC274371C}" type="datetime1">
              <a:rPr lang="en-US" smtClean="0"/>
              <a:t>8/7/2025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1650C-9C0C-AF49-ABC4-AE6C2901EA3F}"/>
              </a:ext>
            </a:extLst>
          </p:cNvPr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F1BB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294F56A-AE27-FC46-95E2-8E65323BA0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FC1D435-1A3A-A34A-A072-6378ED17CC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438991" y="6226146"/>
            <a:ext cx="1369242" cy="44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1033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007F6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007F6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007F6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6B59E-7468-4C5A-A280-ABC32A8A03F9}" type="datetime1">
              <a:rPr lang="en-US" smtClean="0"/>
              <a:t>8/7/2025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007F6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007F6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007F6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4EF46-D727-4847-8F22-B92F4848630C}" type="datetime1">
              <a:rPr lang="en-US" smtClean="0"/>
              <a:t>8/7/2025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>
            <a:lvl1pPr>
              <a:buClr>
                <a:srgbClr val="007F6E"/>
              </a:buClr>
              <a:defRPr/>
            </a:lvl1pPr>
            <a:lvl2pPr>
              <a:buClr>
                <a:srgbClr val="007F6E"/>
              </a:buClr>
              <a:defRPr/>
            </a:lvl2pPr>
            <a:lvl3pPr>
              <a:buClr>
                <a:srgbClr val="007F6E"/>
              </a:buClr>
              <a:defRPr/>
            </a:lvl3pPr>
            <a:lvl4pPr>
              <a:buClr>
                <a:srgbClr val="007F6E"/>
              </a:buClr>
              <a:defRPr/>
            </a:lvl4pPr>
            <a:lvl5pPr>
              <a:buClr>
                <a:srgbClr val="007F6E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20905" y="6391838"/>
            <a:ext cx="990599" cy="304799"/>
          </a:xfrm>
        </p:spPr>
        <p:txBody>
          <a:bodyPr/>
          <a:lstStyle/>
          <a:p>
            <a:fld id="{F78225D6-6D38-4596-BFFD-31457381328B}" type="datetime1">
              <a:rPr lang="en-US" smtClean="0"/>
              <a:t>8/7/2025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D686A50-4562-9547-8E70-8CD4C02858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Oval 15"/>
          <p:cNvSpPr/>
          <p:nvPr/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Oval 17"/>
          <p:cNvSpPr/>
          <p:nvPr/>
        </p:nvSpPr>
        <p:spPr>
          <a:xfrm>
            <a:off x="8609012" y="58674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66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7999412" y="8464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73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1E4B364-E0E5-8041-9E9C-92AA95E17BF2}"/>
              </a:ext>
            </a:extLst>
          </p:cNvPr>
          <p:cNvGrpSpPr/>
          <p:nvPr userDrawn="1"/>
        </p:nvGrpSpPr>
        <p:grpSpPr>
          <a:xfrm>
            <a:off x="462587" y="337375"/>
            <a:ext cx="7702317" cy="6118460"/>
            <a:chOff x="462587" y="337375"/>
            <a:chExt cx="7702317" cy="6118460"/>
          </a:xfrm>
        </p:grpSpPr>
        <p:sp>
          <p:nvSpPr>
            <p:cNvPr id="7" name="Rectangle 6"/>
            <p:cNvSpPr/>
            <p:nvPr userDrawn="1"/>
          </p:nvSpPr>
          <p:spPr bwMode="gray">
            <a:xfrm>
              <a:off x="462587" y="33737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Freeform 5"/>
          <p:cNvSpPr>
            <a:spLocks noEditPoints="1"/>
          </p:cNvSpPr>
          <p:nvPr userDrawn="1"/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 userDrawn="1"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 userDrawn="1"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>
            <a:lvl1pPr>
              <a:buClr>
                <a:srgbClr val="007F6E"/>
              </a:buClr>
              <a:defRPr/>
            </a:lvl1pPr>
            <a:lvl2pPr>
              <a:buClr>
                <a:srgbClr val="007F6E"/>
              </a:buClr>
              <a:defRPr/>
            </a:lvl2pPr>
            <a:lvl3pPr>
              <a:buClr>
                <a:srgbClr val="007F6E"/>
              </a:buClr>
              <a:defRPr/>
            </a:lvl3pPr>
            <a:lvl4pPr>
              <a:buClr>
                <a:srgbClr val="007F6E"/>
              </a:buClr>
              <a:defRPr/>
            </a:lvl4pPr>
            <a:lvl5pPr>
              <a:buClr>
                <a:srgbClr val="007F6E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6253CDF0-60C7-41D1-89BB-F11C12901CB5}" type="datetime1">
              <a:rPr lang="en-US" smtClean="0"/>
              <a:t>8/7/2025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FB41007-5F87-B943-BF02-8B80449889A4}"/>
              </a:ext>
            </a:extLst>
          </p:cNvPr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F1BB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39DA27D9-8AF8-C643-9919-D546909482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42CC817-B018-C844-B0FC-05245F3F5A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32268" y="159768"/>
            <a:ext cx="1369242" cy="4445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D686A50-4562-9547-8E70-8CD4C02858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Oval 15"/>
          <p:cNvSpPr/>
          <p:nvPr/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Oval 17"/>
          <p:cNvSpPr/>
          <p:nvPr/>
        </p:nvSpPr>
        <p:spPr>
          <a:xfrm>
            <a:off x="8609012" y="58674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66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7999412" y="8464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73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1E4B364-E0E5-8041-9E9C-92AA95E17BF2}"/>
              </a:ext>
            </a:extLst>
          </p:cNvPr>
          <p:cNvGrpSpPr/>
          <p:nvPr userDrawn="1"/>
        </p:nvGrpSpPr>
        <p:grpSpPr>
          <a:xfrm>
            <a:off x="462587" y="337375"/>
            <a:ext cx="7702317" cy="6118460"/>
            <a:chOff x="462587" y="337375"/>
            <a:chExt cx="7702317" cy="6118460"/>
          </a:xfrm>
        </p:grpSpPr>
        <p:sp>
          <p:nvSpPr>
            <p:cNvPr id="7" name="Rectangle 6"/>
            <p:cNvSpPr/>
            <p:nvPr userDrawn="1"/>
          </p:nvSpPr>
          <p:spPr bwMode="gray">
            <a:xfrm>
              <a:off x="462587" y="33737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Freeform 5"/>
          <p:cNvSpPr>
            <a:spLocks noEditPoints="1"/>
          </p:cNvSpPr>
          <p:nvPr userDrawn="1"/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 userDrawn="1"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 userDrawn="1"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>
            <a:lvl1pPr>
              <a:buClr>
                <a:srgbClr val="007F6E"/>
              </a:buClr>
              <a:defRPr/>
            </a:lvl1pPr>
            <a:lvl2pPr>
              <a:buClr>
                <a:srgbClr val="007F6E"/>
              </a:buClr>
              <a:defRPr/>
            </a:lvl2pPr>
            <a:lvl3pPr>
              <a:buClr>
                <a:srgbClr val="007F6E"/>
              </a:buClr>
              <a:defRPr/>
            </a:lvl3pPr>
            <a:lvl4pPr>
              <a:buClr>
                <a:srgbClr val="007F6E"/>
              </a:buClr>
              <a:defRPr/>
            </a:lvl4pPr>
            <a:lvl5pPr>
              <a:buClr>
                <a:srgbClr val="007F6E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EFEEA4F1-9FCE-429D-95C1-CB9872D7112D}" type="datetime1">
              <a:rPr lang="en-US" smtClean="0"/>
              <a:t>8/7/2025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F9316A8-DBB4-C142-BFF5-03010636FC78}"/>
              </a:ext>
            </a:extLst>
          </p:cNvPr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F1BB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23B8ECCD-C2FC-F640-ADF5-A9FBE03DB2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49DAA47-97C5-A84A-9A53-0B94360DA6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32268" y="159768"/>
            <a:ext cx="1369242" cy="44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563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>
            <a:lvl1pPr>
              <a:buClr>
                <a:srgbClr val="007F6E"/>
              </a:buClr>
              <a:defRPr/>
            </a:lvl1pPr>
            <a:lvl2pPr>
              <a:buClr>
                <a:srgbClr val="007F6E"/>
              </a:buClr>
              <a:defRPr/>
            </a:lvl2pPr>
            <a:lvl3pPr>
              <a:buClr>
                <a:srgbClr val="007F6E"/>
              </a:buClr>
              <a:defRPr/>
            </a:lvl3pPr>
            <a:lvl4pPr>
              <a:buClr>
                <a:srgbClr val="007F6E"/>
              </a:buClr>
              <a:defRPr/>
            </a:lvl4pPr>
            <a:lvl5pPr>
              <a:buClr>
                <a:srgbClr val="007F6E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9655A-2DAC-459D-95EB-5AB3B7CCBBFF}" type="datetime1">
              <a:rPr lang="en-US" smtClean="0"/>
              <a:t>8/7/2025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86642CF0-000E-C444-8E41-262B85E40F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95729"/>
            <a:ext cx="121793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rgbClr val="007F6E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867D-705F-4D46-8057-F4FE01794D7A}" type="datetime1">
              <a:rPr lang="en-US" smtClean="0"/>
              <a:t>8/7/2025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5007BAF-C39A-7842-A1A1-47A01A3AA5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438991" y="6226146"/>
            <a:ext cx="1369242" cy="44455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B53E980-6F60-FB4C-990A-3CF892F940BA}"/>
              </a:ext>
            </a:extLst>
          </p:cNvPr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F1BB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605EBD4-6CC7-3544-9EF7-954E4A45F0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642CF0-000E-C444-8E41-262B85E40F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8364" y="-8464"/>
            <a:ext cx="121793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rgbClr val="32509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4260-ABAA-4160-A900-5D5D05FC011B}" type="datetime1">
              <a:rPr lang="en-US" smtClean="0"/>
              <a:t>8/7/2025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4A7E536-5196-AD4E-A985-64C270DC2B23}"/>
              </a:ext>
            </a:extLst>
          </p:cNvPr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F1BB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E353763-20EE-D94A-BE3A-6D4A966003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968DDB1-C1D6-BF43-B7A0-87B1DFCC50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438991" y="6226146"/>
            <a:ext cx="1369242" cy="44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868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>
            <a:lvl1pPr>
              <a:buClr>
                <a:srgbClr val="007F6E"/>
              </a:buClr>
              <a:defRPr/>
            </a:lvl1pPr>
            <a:lvl2pPr>
              <a:buClr>
                <a:srgbClr val="007F6E"/>
              </a:buClr>
              <a:defRPr/>
            </a:lvl2pPr>
            <a:lvl3pPr>
              <a:buClr>
                <a:srgbClr val="007F6E"/>
              </a:buClr>
              <a:defRPr/>
            </a:lvl3pPr>
            <a:lvl4pPr>
              <a:buClr>
                <a:srgbClr val="007F6E"/>
              </a:buClr>
              <a:defRPr/>
            </a:lvl4pPr>
            <a:lvl5pPr>
              <a:buClr>
                <a:srgbClr val="007F6E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>
            <a:lvl1pPr>
              <a:buClr>
                <a:srgbClr val="007F6E"/>
              </a:buClr>
              <a:defRPr/>
            </a:lvl1pPr>
            <a:lvl2pPr>
              <a:buClr>
                <a:srgbClr val="007F6E"/>
              </a:buClr>
              <a:defRPr/>
            </a:lvl2pPr>
            <a:lvl3pPr>
              <a:buClr>
                <a:srgbClr val="007F6E"/>
              </a:buClr>
              <a:defRPr/>
            </a:lvl3pPr>
            <a:lvl4pPr>
              <a:buClr>
                <a:srgbClr val="007F6E"/>
              </a:buClr>
              <a:defRPr/>
            </a:lvl4pPr>
            <a:lvl5pPr>
              <a:buClr>
                <a:srgbClr val="007F6E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B5C48-50F1-43A8-BC81-99C5B1089C2D}" type="datetime1">
              <a:rPr lang="en-US" smtClean="0"/>
              <a:t>8/7/2025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007F6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>
            <a:lvl1pPr>
              <a:buClr>
                <a:srgbClr val="007F6E"/>
              </a:buClr>
              <a:defRPr/>
            </a:lvl1pPr>
            <a:lvl2pPr>
              <a:buClr>
                <a:srgbClr val="007F6E"/>
              </a:buClr>
              <a:defRPr/>
            </a:lvl2pPr>
            <a:lvl3pPr>
              <a:buClr>
                <a:srgbClr val="007F6E"/>
              </a:buClr>
              <a:defRPr/>
            </a:lvl3pPr>
            <a:lvl4pPr>
              <a:buClr>
                <a:srgbClr val="007F6E"/>
              </a:buClr>
              <a:defRPr/>
            </a:lvl4pPr>
            <a:lvl5pPr>
              <a:buClr>
                <a:srgbClr val="007F6E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007F6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buClr>
                <a:srgbClr val="007F6E"/>
              </a:buClr>
              <a:defRPr sz="1800"/>
            </a:lvl1pPr>
            <a:lvl2pPr>
              <a:buClr>
                <a:srgbClr val="007F6E"/>
              </a:buClr>
              <a:defRPr sz="1600"/>
            </a:lvl2pPr>
            <a:lvl3pPr>
              <a:buClr>
                <a:srgbClr val="007F6E"/>
              </a:buClr>
              <a:defRPr sz="1400"/>
            </a:lvl3pPr>
            <a:lvl4pPr>
              <a:buClr>
                <a:srgbClr val="007F6E"/>
              </a:buClr>
              <a:defRPr sz="1200"/>
            </a:lvl4pPr>
            <a:lvl5pPr>
              <a:buClr>
                <a:srgbClr val="007F6E"/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849AF-4A36-4B72-BBAC-ABD3EEF95811}" type="datetime1">
              <a:rPr lang="en-US" smtClean="0"/>
              <a:t>8/7/2025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DBD9B-506F-4963-B49A-3F3935378166}" type="datetime1">
              <a:rPr lang="en-US" smtClean="0"/>
              <a:t>8/7/2025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EF4C-0EF4-40F4-9697-C70A62A173CC}" type="datetime1">
              <a:rPr lang="en-US" smtClean="0"/>
              <a:t>8/7/2025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E5F2E9-1F1D-0B4F-94B0-E6EA00FCB348}"/>
              </a:ext>
            </a:extLst>
          </p:cNvPr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F1BB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FF658B1-96C3-A144-9562-F00D7E3E92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FD7CDC-518B-B542-A22C-DED73E5FFF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38991" y="6226146"/>
            <a:ext cx="1369242" cy="444559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screen&#10;&#10;Description automatically generated">
            <a:extLst>
              <a:ext uri="{FF2B5EF4-FFF2-40B4-BE49-F238E27FC236}">
                <a16:creationId xmlns:a16="http://schemas.microsoft.com/office/drawing/2014/main" id="{68161D95-F653-E942-8303-453D9920A5F8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0" y="-25497"/>
            <a:ext cx="12306953" cy="692988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20905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325095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19FCAAAD-2405-41CA-AA8A-59918D15A7D6}" type="datetime1">
              <a:rPr lang="en-US" smtClean="0"/>
              <a:t>8/7/2025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rgbClr val="325095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rgbClr val="F1BB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E5598B-6A72-4445-8947-DC898D412101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rcRect/>
          <a:stretch/>
        </p:blipFill>
        <p:spPr>
          <a:xfrm>
            <a:off x="10438991" y="6226146"/>
            <a:ext cx="1369242" cy="44455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50" r:id="rId3"/>
    <p:sldLayoutId id="2147483673" r:id="rId4"/>
    <p:sldLayoutId id="2147483675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76" r:id="rId11"/>
    <p:sldLayoutId id="2147483668" r:id="rId12"/>
    <p:sldLayoutId id="2147483677" r:id="rId13"/>
    <p:sldLayoutId id="2147483667" r:id="rId14"/>
    <p:sldLayoutId id="2147483678" r:id="rId15"/>
    <p:sldLayoutId id="2147483661" r:id="rId16"/>
    <p:sldLayoutId id="2147483679" r:id="rId17"/>
    <p:sldLayoutId id="2147483672" r:id="rId18"/>
    <p:sldLayoutId id="2147483680" r:id="rId19"/>
    <p:sldLayoutId id="2147483662" r:id="rId20"/>
    <p:sldLayoutId id="2147483682" r:id="rId21"/>
    <p:sldLayoutId id="2147483669" r:id="rId22"/>
    <p:sldLayoutId id="2147483670" r:id="rId23"/>
    <p:sldLayoutId id="2147483658" r:id="rId24"/>
    <p:sldLayoutId id="2147483659" r:id="rId25"/>
    <p:sldLayoutId id="2147483681" r:id="rId2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Arial Narrow" panose="020B0604020202020204" pitchFamily="34" charset="0"/>
          <a:ea typeface="+mj-ea"/>
          <a:cs typeface="Arial Narrow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rgbClr val="F1BB2A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rgbClr val="F1BB2A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F1BB2A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F1BB2A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F1BB2A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"/>
          <p:cNvSpPr txBox="1">
            <a:spLocks/>
          </p:cNvSpPr>
          <p:nvPr/>
        </p:nvSpPr>
        <p:spPr bwMode="gray">
          <a:xfrm>
            <a:off x="2931627" y="1520668"/>
            <a:ext cx="8884136" cy="19602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endParaRPr lang="sk-SK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sk-SK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sk-SK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sk-SK" sz="4800" b="1" dirty="0">
                <a:latin typeface="Arial" panose="020B0604020202020204" pitchFamily="34" charset="0"/>
                <a:cs typeface="Arial" panose="020B0604020202020204" pitchFamily="34" charset="0"/>
              </a:rPr>
              <a:t>Index daňovej spoľahlivosti</a:t>
            </a:r>
          </a:p>
          <a:p>
            <a:pPr>
              <a:defRPr/>
            </a:pPr>
            <a:endParaRPr lang="sk-SK" sz="17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264" y="1598261"/>
            <a:ext cx="1299797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Rovná spojnica 12"/>
          <p:cNvCxnSpPr/>
          <p:nvPr/>
        </p:nvCxnSpPr>
        <p:spPr>
          <a:xfrm>
            <a:off x="2913049" y="1494911"/>
            <a:ext cx="0" cy="1985961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Zástupný objekt pre číslo snímky 1"/>
          <p:cNvSpPr>
            <a:spLocks noGrp="1"/>
          </p:cNvSpPr>
          <p:nvPr>
            <p:ph type="sldNum" sz="quarter" idx="4"/>
          </p:nvPr>
        </p:nvSpPr>
        <p:spPr>
          <a:xfrm>
            <a:off x="9858375" y="295729"/>
            <a:ext cx="1700213" cy="767687"/>
          </a:xfrm>
        </p:spPr>
        <p:txBody>
          <a:bodyPr/>
          <a:lstStyle/>
          <a:p>
            <a:fld id="{C7B3B29A-95CB-4091-87B1-E771ED50753C}" type="slidenum">
              <a:rPr lang="sk-SK" smtClean="0"/>
              <a:t>1</a:t>
            </a:fld>
            <a:endParaRPr lang="en-US" dirty="0"/>
          </a:p>
        </p:txBody>
      </p:sp>
      <p:sp>
        <p:nvSpPr>
          <p:cNvPr id="3" name="BlokTextu 2"/>
          <p:cNvSpPr txBox="1"/>
          <p:nvPr/>
        </p:nvSpPr>
        <p:spPr>
          <a:xfrm>
            <a:off x="8144934" y="3798916"/>
            <a:ext cx="34219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b="1" dirty="0"/>
          </a:p>
          <a:p>
            <a:r>
              <a:rPr lang="sk-SK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KONZULTAČNÁ  RADA</a:t>
            </a:r>
          </a:p>
          <a:p>
            <a:r>
              <a:rPr lang="sk-SK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DONOVALY </a:t>
            </a:r>
          </a:p>
          <a:p>
            <a:r>
              <a:rPr lang="sk-SK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25.-26.6.2025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7449" y="3699933"/>
            <a:ext cx="4098090" cy="212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528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5794" y="585431"/>
            <a:ext cx="8761413" cy="1769582"/>
          </a:xfrm>
        </p:spPr>
        <p:txBody>
          <a:bodyPr/>
          <a:lstStyle/>
          <a:p>
            <a:pPr algn="ctr"/>
            <a:r>
              <a:rPr lang="sk-SK" sz="2800" b="1" dirty="0">
                <a:solidFill>
                  <a:schemeClr val="bg1"/>
                </a:solidFill>
              </a:rPr>
              <a:t>Štatistické údaje – index daňovej spoľahlivosti – NÁMIETKY</a:t>
            </a:r>
            <a:endParaRPr lang="sk-SK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jekt pre číslo snímky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Zástupný objekt pre obsah 5"/>
          <p:cNvSpPr>
            <a:spLocks noGrp="1"/>
          </p:cNvSpPr>
          <p:nvPr>
            <p:ph idx="1"/>
          </p:nvPr>
        </p:nvSpPr>
        <p:spPr>
          <a:xfrm>
            <a:off x="615143" y="2681404"/>
            <a:ext cx="11222182" cy="697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endParaRPr lang="sk-SK" sz="1700" dirty="0">
              <a:solidFill>
                <a:schemeClr val="tx1"/>
              </a:solidFill>
            </a:endParaRPr>
          </a:p>
          <a:p>
            <a:endParaRPr lang="en-US" sz="1400" kern="0" dirty="0">
              <a:solidFill>
                <a:prstClr val="black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782" y="2662130"/>
            <a:ext cx="10288436" cy="15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995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Hodnotené daňové subjekty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b="1" dirty="0"/>
              <a:t>Hodnoteniu zo strany finančnej správy podliehajú daňové subjekty podľa § 2 písm. h) daňového poriadku:</a:t>
            </a:r>
          </a:p>
          <a:p>
            <a:pPr marL="0" indent="0">
              <a:buNone/>
            </a:pPr>
            <a:endParaRPr lang="sk-SK" b="1" dirty="0"/>
          </a:p>
          <a:p>
            <a:pPr algn="just"/>
            <a:r>
              <a:rPr lang="sk-SK" dirty="0"/>
              <a:t>ktoré sú podnikateľmi </a:t>
            </a:r>
            <a:r>
              <a:rPr lang="sk-SK" dirty="0" err="1"/>
              <a:t>t.j</a:t>
            </a:r>
            <a:r>
              <a:rPr lang="sk-SK" dirty="0"/>
              <a:t>. právnické osoby s príjmami z podnikania a fyzické osoby, ktoré majú príjmy z podnikania alebo z inej samostatnej zárobkovej činnosti a zároveň sú registrované na daň z príjmov minimálne 2 roky od konca roka, v ktorom boli daňové subjekty registrované na daň z príjmov. Obidve podmienky musia byť splnené súčasne.</a:t>
            </a:r>
            <a:endParaRPr lang="sk-SK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818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5794" y="585431"/>
            <a:ext cx="8761413" cy="1769582"/>
          </a:xfrm>
        </p:spPr>
        <p:txBody>
          <a:bodyPr/>
          <a:lstStyle/>
          <a:p>
            <a:pPr algn="ctr"/>
            <a:r>
              <a:rPr lang="sk-SK" sz="2800" b="1" dirty="0">
                <a:solidFill>
                  <a:schemeClr val="bg1"/>
                </a:solidFill>
              </a:rPr>
              <a:t>Štatistické údaje – index daňovej spoľahlivosti – </a:t>
            </a:r>
            <a:br>
              <a:rPr lang="sk-SK" sz="2800" b="1" dirty="0">
                <a:solidFill>
                  <a:schemeClr val="bg1"/>
                </a:solidFill>
              </a:rPr>
            </a:br>
            <a:r>
              <a:rPr lang="sk-SK" sz="2800" b="1" dirty="0">
                <a:solidFill>
                  <a:srgbClr val="FFFF00"/>
                </a:solidFill>
              </a:rPr>
              <a:t>FYZICKÉ OSOBY </a:t>
            </a:r>
            <a:r>
              <a:rPr lang="sk-SK" sz="2800" b="1" dirty="0">
                <a:solidFill>
                  <a:schemeClr val="bg1"/>
                </a:solidFill>
              </a:rPr>
              <a:t>rozdelenie  podľa prideleného indexu – </a:t>
            </a:r>
            <a:br>
              <a:rPr lang="sk-SK" sz="2800" b="1" dirty="0">
                <a:solidFill>
                  <a:schemeClr val="bg1"/>
                </a:solidFill>
              </a:rPr>
            </a:br>
            <a:r>
              <a:rPr lang="sk-SK" sz="2800" b="1" dirty="0">
                <a:solidFill>
                  <a:schemeClr val="bg1"/>
                </a:solidFill>
              </a:rPr>
              <a:t>k 31.12.2024</a:t>
            </a:r>
            <a:endParaRPr lang="sk-SK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jekt pre číslo snímky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Zástupný objekt pre obsah 5"/>
          <p:cNvSpPr>
            <a:spLocks noGrp="1"/>
          </p:cNvSpPr>
          <p:nvPr>
            <p:ph idx="1"/>
          </p:nvPr>
        </p:nvSpPr>
        <p:spPr>
          <a:xfrm>
            <a:off x="1280160" y="2373627"/>
            <a:ext cx="924375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sk-SK" sz="1700" dirty="0">
                <a:solidFill>
                  <a:schemeClr val="tx1"/>
                </a:solidFill>
                <a:cs typeface="Arial" panose="020B0604020202020204" pitchFamily="34" charset="0"/>
              </a:rPr>
              <a:t>K 1.1.2025 mali takmer ¾ daňových subjektov – fyzických osôb – pridelené hodnotenie – INDEX B. Takmer štvrtina mala hodnotenie – INDEX A. Ani nie 2 % mali hodnotenie – INDEX C.</a:t>
            </a:r>
            <a:endParaRPr lang="en-US" sz="1400" kern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8515" y="3171311"/>
            <a:ext cx="6115904" cy="368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636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5794" y="585431"/>
            <a:ext cx="8761413" cy="1769582"/>
          </a:xfrm>
        </p:spPr>
        <p:txBody>
          <a:bodyPr/>
          <a:lstStyle/>
          <a:p>
            <a:pPr algn="ctr"/>
            <a:r>
              <a:rPr lang="sk-SK" sz="2800" b="1" dirty="0">
                <a:solidFill>
                  <a:schemeClr val="bg1"/>
                </a:solidFill>
              </a:rPr>
              <a:t>Štatistické údaje – index daňovej spoľahlivosti – </a:t>
            </a:r>
            <a:r>
              <a:rPr lang="sk-SK" sz="2800" b="1" dirty="0">
                <a:solidFill>
                  <a:srgbClr val="FFFF00"/>
                </a:solidFill>
              </a:rPr>
              <a:t>PRÁVNICKÉ OSOBY </a:t>
            </a:r>
            <a:r>
              <a:rPr lang="sk-SK" sz="2800" b="1" dirty="0">
                <a:solidFill>
                  <a:schemeClr val="bg1"/>
                </a:solidFill>
              </a:rPr>
              <a:t>rozdelenie  podľa prideleného indexu – </a:t>
            </a:r>
            <a:br>
              <a:rPr lang="sk-SK" sz="2800" b="1" dirty="0">
                <a:solidFill>
                  <a:schemeClr val="bg1"/>
                </a:solidFill>
              </a:rPr>
            </a:br>
            <a:r>
              <a:rPr lang="sk-SK" sz="2800" b="1" dirty="0">
                <a:solidFill>
                  <a:schemeClr val="bg1"/>
                </a:solidFill>
              </a:rPr>
              <a:t>k 31.12.2024</a:t>
            </a:r>
            <a:endParaRPr lang="sk-SK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jekt pre číslo snímky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Zástupný objekt pre obsah 5"/>
          <p:cNvSpPr>
            <a:spLocks noGrp="1"/>
          </p:cNvSpPr>
          <p:nvPr>
            <p:ph idx="1"/>
          </p:nvPr>
        </p:nvSpPr>
        <p:spPr>
          <a:xfrm>
            <a:off x="615143" y="2681404"/>
            <a:ext cx="11222182" cy="697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endParaRPr lang="sk-SK" sz="1700" dirty="0">
              <a:solidFill>
                <a:schemeClr val="tx1"/>
              </a:solidFill>
            </a:endParaRPr>
          </a:p>
          <a:p>
            <a:endParaRPr lang="en-US" sz="1400" kern="0" dirty="0">
              <a:solidFill>
                <a:prstClr val="black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Zástupný objekt pre obsah 5"/>
          <p:cNvSpPr txBox="1">
            <a:spLocks/>
          </p:cNvSpPr>
          <p:nvPr/>
        </p:nvSpPr>
        <p:spPr>
          <a:xfrm>
            <a:off x="1439333" y="2373627"/>
            <a:ext cx="10397992" cy="61555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007F6E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007F6E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007F6E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007F6E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007F6E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3" charset="2"/>
              <a:buNone/>
            </a:pPr>
            <a:r>
              <a:rPr lang="sk-SK" sz="1700" dirty="0">
                <a:solidFill>
                  <a:schemeClr val="tx1"/>
                </a:solidFill>
                <a:cs typeface="Arial" panose="020B0604020202020204" pitchFamily="34" charset="0"/>
              </a:rPr>
              <a:t>K 1.1.2025 malo 56,40 % daňových subjektov – právnických osôb – pridelené hodnotenie- INDEX B. Takmer 22 % malo hodnotenie- INDEX A. Ani takmer 20 % hodnotených daňových subjektov získalo známku – INDEX C.</a:t>
            </a:r>
            <a:endParaRPr lang="en-US" sz="1400" kern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9310" y="3142732"/>
            <a:ext cx="6773220" cy="371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229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5794" y="585431"/>
            <a:ext cx="8761413" cy="1769582"/>
          </a:xfrm>
        </p:spPr>
        <p:txBody>
          <a:bodyPr/>
          <a:lstStyle/>
          <a:p>
            <a:pPr algn="ctr"/>
            <a:r>
              <a:rPr lang="sk-SK" sz="2800" b="1" dirty="0">
                <a:solidFill>
                  <a:schemeClr val="bg1"/>
                </a:solidFill>
              </a:rPr>
              <a:t>Index daňovej spoľahlivosti – sila/váha jednotlivých kritérií – </a:t>
            </a:r>
            <a:r>
              <a:rPr lang="sk-SK" sz="2800" b="1" dirty="0">
                <a:solidFill>
                  <a:srgbClr val="FFFF00"/>
                </a:solidFill>
              </a:rPr>
              <a:t>FYZICKÉ OSOBY </a:t>
            </a:r>
            <a:r>
              <a:rPr lang="sk-SK" sz="2800" b="1" dirty="0">
                <a:solidFill>
                  <a:schemeClr val="bg1"/>
                </a:solidFill>
              </a:rPr>
              <a:t>(údaje k 31.12.2024)</a:t>
            </a:r>
            <a:endParaRPr lang="sk-SK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jekt pre číslo snímky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Zástupný objekt pre obsah 5"/>
          <p:cNvSpPr>
            <a:spLocks noGrp="1"/>
          </p:cNvSpPr>
          <p:nvPr>
            <p:ph idx="1"/>
          </p:nvPr>
        </p:nvSpPr>
        <p:spPr>
          <a:xfrm>
            <a:off x="615143" y="2681404"/>
            <a:ext cx="11222182" cy="697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endParaRPr lang="sk-SK" sz="1700" dirty="0">
              <a:solidFill>
                <a:schemeClr val="tx1"/>
              </a:solidFill>
            </a:endParaRPr>
          </a:p>
          <a:p>
            <a:endParaRPr lang="en-US" sz="1400" kern="0" dirty="0">
              <a:solidFill>
                <a:prstClr val="black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36" y="3114057"/>
            <a:ext cx="10582275" cy="3028950"/>
          </a:xfrm>
          <a:prstGeom prst="rect">
            <a:avLst/>
          </a:prstGeom>
        </p:spPr>
      </p:pic>
      <p:sp>
        <p:nvSpPr>
          <p:cNvPr id="7" name="Zástupný objekt pre obsah 5"/>
          <p:cNvSpPr txBox="1">
            <a:spLocks/>
          </p:cNvSpPr>
          <p:nvPr/>
        </p:nvSpPr>
        <p:spPr>
          <a:xfrm>
            <a:off x="1138843" y="2373627"/>
            <a:ext cx="10474037" cy="87716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007F6E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007F6E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007F6E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007F6E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007F6E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sk-SK" sz="1700" dirty="0">
                <a:solidFill>
                  <a:schemeClr val="tx1"/>
                </a:solidFill>
                <a:cs typeface="Arial" panose="020B0604020202020204" pitchFamily="34" charset="0"/>
              </a:rPr>
              <a:t>Na tomto dlaždicovom grafe môžeme vidieť silu/váhu jednotlivých kritérií pri generovaní celkového hodnotenia. Čím väčší je obdĺžnik na grafe → tým viac daňových subjektov sa dopustilo porušenia tohto kritéria. Čím tmavší je obdĺžnik na grafe → tým vyššie je bodové skóre daného kritéria. </a:t>
            </a:r>
            <a:endParaRPr lang="en-US" sz="1400" kern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073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5794" y="585431"/>
            <a:ext cx="8761413" cy="1769582"/>
          </a:xfrm>
        </p:spPr>
        <p:txBody>
          <a:bodyPr/>
          <a:lstStyle/>
          <a:p>
            <a:pPr algn="ctr"/>
            <a:r>
              <a:rPr lang="sk-SK" sz="2800" b="1" dirty="0">
                <a:solidFill>
                  <a:schemeClr val="bg1"/>
                </a:solidFill>
              </a:rPr>
              <a:t>Index daňovej spoľahlivosti – sila/váha jednotlivých kritérií – </a:t>
            </a:r>
            <a:br>
              <a:rPr lang="sk-SK" sz="2800" b="1" dirty="0">
                <a:solidFill>
                  <a:schemeClr val="bg1"/>
                </a:solidFill>
              </a:rPr>
            </a:br>
            <a:r>
              <a:rPr lang="sk-SK" sz="2800" b="1" dirty="0">
                <a:solidFill>
                  <a:srgbClr val="FFFF00"/>
                </a:solidFill>
              </a:rPr>
              <a:t>PRÁVNICKÉ OSOBY </a:t>
            </a:r>
            <a:r>
              <a:rPr lang="sk-SK" sz="2800" b="1" dirty="0">
                <a:solidFill>
                  <a:schemeClr val="bg1"/>
                </a:solidFill>
              </a:rPr>
              <a:t>(údaje k 31.12.2024)</a:t>
            </a:r>
            <a:endParaRPr lang="sk-SK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jekt pre číslo snímky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Zástupný objekt pre obsah 5"/>
          <p:cNvSpPr>
            <a:spLocks noGrp="1"/>
          </p:cNvSpPr>
          <p:nvPr>
            <p:ph idx="1"/>
          </p:nvPr>
        </p:nvSpPr>
        <p:spPr>
          <a:xfrm>
            <a:off x="615143" y="2681404"/>
            <a:ext cx="11222182" cy="697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endParaRPr lang="sk-SK" sz="1700" dirty="0">
              <a:solidFill>
                <a:schemeClr val="tx1"/>
              </a:solidFill>
            </a:endParaRPr>
          </a:p>
          <a:p>
            <a:endParaRPr lang="en-US" sz="1400" kern="0" dirty="0">
              <a:solidFill>
                <a:prstClr val="black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1316736" y="2551837"/>
            <a:ext cx="1020063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1700" dirty="0">
                <a:latin typeface="Arial Narrow" panose="020B0604020202020204" pitchFamily="34" charset="0"/>
                <a:cs typeface="Arial" panose="020B0604020202020204" pitchFamily="34" charset="0"/>
              </a:rPr>
              <a:t>Na tomto dlaždicovom grafe môžeme vidieť silu/váhu jednotlivých kritérií pri generovaní celkového hodnotenia. Čím väčší je obdĺžnik na grafe </a:t>
            </a:r>
            <a:r>
              <a:rPr lang="sk-SK" sz="1700" dirty="0">
                <a:latin typeface="Arial Narrow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sk-SK" sz="1700" dirty="0">
                <a:latin typeface="Arial Narrow" panose="020B0604020202020204" pitchFamily="34" charset="0"/>
                <a:cs typeface="Arial" panose="020B0604020202020204" pitchFamily="34" charset="0"/>
              </a:rPr>
              <a:t>tým viac daňových subjektov sa dopustilo jeho porušenia. Čím tmavší je obdĺžnik na grafe </a:t>
            </a:r>
            <a:r>
              <a:rPr lang="sk-SK" sz="1700" dirty="0">
                <a:latin typeface="Arial Narrow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 </a:t>
            </a:r>
            <a:r>
              <a:rPr lang="sk-SK" sz="1700" dirty="0">
                <a:latin typeface="Arial Narrow" panose="020B0604020202020204" pitchFamily="34" charset="0"/>
                <a:cs typeface="Arial" panose="020B0604020202020204" pitchFamily="34" charset="0"/>
              </a:rPr>
              <a:t>tým vyššie je skóre daného kritéria. </a:t>
            </a:r>
            <a:endParaRPr lang="en-US" sz="1700" dirty="0">
              <a:latin typeface="Arial Narrow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ázo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18" y="3334253"/>
            <a:ext cx="10217935" cy="281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187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5794" y="585431"/>
            <a:ext cx="8761413" cy="1769582"/>
          </a:xfrm>
        </p:spPr>
        <p:txBody>
          <a:bodyPr/>
          <a:lstStyle/>
          <a:p>
            <a:pPr algn="ctr"/>
            <a:r>
              <a:rPr lang="sk-SK" sz="2800" b="1" dirty="0">
                <a:solidFill>
                  <a:schemeClr val="bg1"/>
                </a:solidFill>
              </a:rPr>
              <a:t>Štatistické údaje – index daňovej spoľahlivosti –FO a PO podľa DÚ a prideleného indexu</a:t>
            </a:r>
            <a:endParaRPr lang="sk-SK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jekt pre číslo snímky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Zástupný objekt pre obsah 5"/>
          <p:cNvSpPr>
            <a:spLocks noGrp="1"/>
          </p:cNvSpPr>
          <p:nvPr>
            <p:ph idx="1"/>
          </p:nvPr>
        </p:nvSpPr>
        <p:spPr>
          <a:xfrm>
            <a:off x="615143" y="2681404"/>
            <a:ext cx="11222182" cy="697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endParaRPr lang="sk-SK" sz="1700" dirty="0">
              <a:solidFill>
                <a:schemeClr val="tx1"/>
              </a:solidFill>
            </a:endParaRPr>
          </a:p>
          <a:p>
            <a:endParaRPr lang="en-US" sz="1400" kern="0" dirty="0">
              <a:solidFill>
                <a:prstClr val="black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939" y="2560320"/>
            <a:ext cx="11079121" cy="358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161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5794" y="585431"/>
            <a:ext cx="8761413" cy="1769582"/>
          </a:xfrm>
        </p:spPr>
        <p:txBody>
          <a:bodyPr/>
          <a:lstStyle/>
          <a:p>
            <a:pPr algn="ctr"/>
            <a:r>
              <a:rPr lang="sk-SK" sz="2800" b="1" dirty="0">
                <a:solidFill>
                  <a:schemeClr val="bg1"/>
                </a:solidFill>
              </a:rPr>
              <a:t>Vývoj indexu daňovej spoľahlivosti podľa prideleného indexu</a:t>
            </a:r>
            <a:br>
              <a:rPr lang="sk-SK" sz="2800" b="1" dirty="0">
                <a:solidFill>
                  <a:schemeClr val="bg1"/>
                </a:solidFill>
              </a:rPr>
            </a:br>
            <a:r>
              <a:rPr lang="sk-SK" sz="2800" b="1" dirty="0">
                <a:solidFill>
                  <a:schemeClr val="bg1"/>
                </a:solidFill>
              </a:rPr>
              <a:t>(porovnanie ďalšieho </a:t>
            </a:r>
            <a:r>
              <a:rPr lang="sk-SK" sz="2800" b="1">
                <a:solidFill>
                  <a:schemeClr val="bg1"/>
                </a:solidFill>
              </a:rPr>
              <a:t>prepočtu oproti prepočtu k 31.12.2021)</a:t>
            </a:r>
            <a:endParaRPr lang="sk-SK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jekt pre číslo snímky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Zástupný objekt pre obsah 5"/>
          <p:cNvSpPr>
            <a:spLocks noGrp="1"/>
          </p:cNvSpPr>
          <p:nvPr>
            <p:ph idx="1"/>
          </p:nvPr>
        </p:nvSpPr>
        <p:spPr>
          <a:xfrm>
            <a:off x="615143" y="2681404"/>
            <a:ext cx="11222182" cy="697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endParaRPr lang="sk-SK" sz="1700" dirty="0">
              <a:solidFill>
                <a:schemeClr val="tx1"/>
              </a:solidFill>
            </a:endParaRPr>
          </a:p>
          <a:p>
            <a:endParaRPr lang="en-US" sz="1400" kern="0" dirty="0">
              <a:solidFill>
                <a:prstClr val="black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7" name="Tabuľ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782216"/>
              </p:ext>
            </p:extLst>
          </p:nvPr>
        </p:nvGraphicFramePr>
        <p:xfrm>
          <a:off x="2358080" y="2803358"/>
          <a:ext cx="7736307" cy="2869528"/>
        </p:xfrm>
        <a:graphic>
          <a:graphicData uri="http://schemas.openxmlformats.org/drawingml/2006/table">
            <a:tbl>
              <a:tblPr/>
              <a:tblGrid>
                <a:gridCol w="2200110">
                  <a:extLst>
                    <a:ext uri="{9D8B030D-6E8A-4147-A177-3AD203B41FA5}">
                      <a16:colId xmlns:a16="http://schemas.microsoft.com/office/drawing/2014/main" val="3424832284"/>
                    </a:ext>
                  </a:extLst>
                </a:gridCol>
                <a:gridCol w="1037195">
                  <a:extLst>
                    <a:ext uri="{9D8B030D-6E8A-4147-A177-3AD203B41FA5}">
                      <a16:colId xmlns:a16="http://schemas.microsoft.com/office/drawing/2014/main" val="1199210235"/>
                    </a:ext>
                  </a:extLst>
                </a:gridCol>
                <a:gridCol w="808204">
                  <a:extLst>
                    <a:ext uri="{9D8B030D-6E8A-4147-A177-3AD203B41FA5}">
                      <a16:colId xmlns:a16="http://schemas.microsoft.com/office/drawing/2014/main" val="3707894650"/>
                    </a:ext>
                  </a:extLst>
                </a:gridCol>
                <a:gridCol w="1037195">
                  <a:extLst>
                    <a:ext uri="{9D8B030D-6E8A-4147-A177-3AD203B41FA5}">
                      <a16:colId xmlns:a16="http://schemas.microsoft.com/office/drawing/2014/main" val="3193012218"/>
                    </a:ext>
                  </a:extLst>
                </a:gridCol>
                <a:gridCol w="808204">
                  <a:extLst>
                    <a:ext uri="{9D8B030D-6E8A-4147-A177-3AD203B41FA5}">
                      <a16:colId xmlns:a16="http://schemas.microsoft.com/office/drawing/2014/main" val="1636555128"/>
                    </a:ext>
                  </a:extLst>
                </a:gridCol>
                <a:gridCol w="1037195">
                  <a:extLst>
                    <a:ext uri="{9D8B030D-6E8A-4147-A177-3AD203B41FA5}">
                      <a16:colId xmlns:a16="http://schemas.microsoft.com/office/drawing/2014/main" val="1562410177"/>
                    </a:ext>
                  </a:extLst>
                </a:gridCol>
                <a:gridCol w="808204">
                  <a:extLst>
                    <a:ext uri="{9D8B030D-6E8A-4147-A177-3AD203B41FA5}">
                      <a16:colId xmlns:a16="http://schemas.microsoft.com/office/drawing/2014/main" val="1686183457"/>
                    </a:ext>
                  </a:extLst>
                </a:gridCol>
              </a:tblGrid>
              <a:tr h="323327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k-SK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INDEX 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k-SK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INDEX B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k-SK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INDEX C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91219"/>
                  </a:ext>
                </a:extLst>
              </a:tr>
              <a:tr h="606239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Dátum hodnotenia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subjektov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rozdiel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subjektov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rozdiel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subjektov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rozdiel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244553"/>
                  </a:ext>
                </a:extLst>
              </a:tr>
              <a:tr h="323327"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31.12.2021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17,18%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68,62%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11,84%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781234"/>
                  </a:ext>
                </a:extLst>
              </a:tr>
              <a:tr h="323327"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30.11.2022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19,73%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3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2,55%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3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68,36%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A7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-0,26%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A7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1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-1,94%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1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10587"/>
                  </a:ext>
                </a:extLst>
              </a:tr>
              <a:tr h="323327"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31.05.2023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19,81%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6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2,63%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6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67,88%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6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-0,74%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6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10,21%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-1,62%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73187"/>
                  </a:ext>
                </a:extLst>
              </a:tr>
              <a:tr h="323327"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30.11.2023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20,79%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2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3,61%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2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67,29%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5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-1,33%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5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9,76%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-2,07%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000673"/>
                  </a:ext>
                </a:extLst>
              </a:tr>
              <a:tr h="323327"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31.05.2024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21,27%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8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4,09%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8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66,35%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2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-2,27%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2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10,27%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-1,56%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222233"/>
                  </a:ext>
                </a:extLst>
              </a:tr>
              <a:tr h="323327"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30.11.2024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22,58%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65,29%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-3,32%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9,95%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8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-1,88%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8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7920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5502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5794" y="585431"/>
            <a:ext cx="8761413" cy="1769582"/>
          </a:xfrm>
        </p:spPr>
        <p:txBody>
          <a:bodyPr/>
          <a:lstStyle/>
          <a:p>
            <a:pPr algn="ctr"/>
            <a:r>
              <a:rPr lang="sk-SK" sz="2800" b="1" dirty="0">
                <a:solidFill>
                  <a:schemeClr val="bg1"/>
                </a:solidFill>
              </a:rPr>
              <a:t>Zmena prideleného indexu daňovej spoľahlivosti – </a:t>
            </a:r>
            <a:br>
              <a:rPr lang="sk-SK" sz="2800" b="1" dirty="0">
                <a:solidFill>
                  <a:schemeClr val="bg1"/>
                </a:solidFill>
              </a:rPr>
            </a:br>
            <a:r>
              <a:rPr lang="sk-SK" sz="2800" b="1" dirty="0">
                <a:solidFill>
                  <a:schemeClr val="bg1"/>
                </a:solidFill>
              </a:rPr>
              <a:t>dátum hodnotenia k 30.6.2025 oproti stavu k 31.12.2024</a:t>
            </a:r>
            <a:br>
              <a:rPr lang="sk-SK" sz="2800" b="1" dirty="0">
                <a:solidFill>
                  <a:schemeClr val="bg1"/>
                </a:solidFill>
              </a:rPr>
            </a:br>
            <a:endParaRPr lang="sk-SK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jekt pre číslo snímky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Zástupný objekt pre obsah 5"/>
          <p:cNvSpPr>
            <a:spLocks noGrp="1"/>
          </p:cNvSpPr>
          <p:nvPr>
            <p:ph idx="1"/>
          </p:nvPr>
        </p:nvSpPr>
        <p:spPr>
          <a:xfrm>
            <a:off x="615143" y="2681404"/>
            <a:ext cx="11222182" cy="697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endParaRPr lang="sk-SK" sz="1700" dirty="0">
              <a:solidFill>
                <a:schemeClr val="tx1"/>
              </a:solidFill>
            </a:endParaRPr>
          </a:p>
          <a:p>
            <a:endParaRPr lang="en-US" sz="1400" kern="0" dirty="0">
              <a:solidFill>
                <a:prstClr val="black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436945"/>
              </p:ext>
            </p:extLst>
          </p:nvPr>
        </p:nvGraphicFramePr>
        <p:xfrm>
          <a:off x="2494756" y="2901461"/>
          <a:ext cx="6083300" cy="2110276"/>
        </p:xfrm>
        <a:graphic>
          <a:graphicData uri="http://schemas.openxmlformats.org/drawingml/2006/table">
            <a:tbl>
              <a:tblPr firstRow="1" firstCol="1" bandRow="1"/>
              <a:tblGrid>
                <a:gridCol w="1030959">
                  <a:extLst>
                    <a:ext uri="{9D8B030D-6E8A-4147-A177-3AD203B41FA5}">
                      <a16:colId xmlns:a16="http://schemas.microsoft.com/office/drawing/2014/main" val="2885539729"/>
                    </a:ext>
                  </a:extLst>
                </a:gridCol>
                <a:gridCol w="570913">
                  <a:extLst>
                    <a:ext uri="{9D8B030D-6E8A-4147-A177-3AD203B41FA5}">
                      <a16:colId xmlns:a16="http://schemas.microsoft.com/office/drawing/2014/main" val="2519485180"/>
                    </a:ext>
                  </a:extLst>
                </a:gridCol>
                <a:gridCol w="1430243">
                  <a:extLst>
                    <a:ext uri="{9D8B030D-6E8A-4147-A177-3AD203B41FA5}">
                      <a16:colId xmlns:a16="http://schemas.microsoft.com/office/drawing/2014/main" val="2629926516"/>
                    </a:ext>
                  </a:extLst>
                </a:gridCol>
                <a:gridCol w="610237">
                  <a:extLst>
                    <a:ext uri="{9D8B030D-6E8A-4147-A177-3AD203B41FA5}">
                      <a16:colId xmlns:a16="http://schemas.microsoft.com/office/drawing/2014/main" val="235196828"/>
                    </a:ext>
                  </a:extLst>
                </a:gridCol>
                <a:gridCol w="610237">
                  <a:extLst>
                    <a:ext uri="{9D8B030D-6E8A-4147-A177-3AD203B41FA5}">
                      <a16:colId xmlns:a16="http://schemas.microsoft.com/office/drawing/2014/main" val="1727202009"/>
                    </a:ext>
                  </a:extLst>
                </a:gridCol>
                <a:gridCol w="610237">
                  <a:extLst>
                    <a:ext uri="{9D8B030D-6E8A-4147-A177-3AD203B41FA5}">
                      <a16:colId xmlns:a16="http://schemas.microsoft.com/office/drawing/2014/main" val="3504894021"/>
                    </a:ext>
                  </a:extLst>
                </a:gridCol>
                <a:gridCol w="610237">
                  <a:extLst>
                    <a:ext uri="{9D8B030D-6E8A-4147-A177-3AD203B41FA5}">
                      <a16:colId xmlns:a16="http://schemas.microsoft.com/office/drawing/2014/main" val="3461515763"/>
                    </a:ext>
                  </a:extLst>
                </a:gridCol>
                <a:gridCol w="610237">
                  <a:extLst>
                    <a:ext uri="{9D8B030D-6E8A-4147-A177-3AD203B41FA5}">
                      <a16:colId xmlns:a16="http://schemas.microsoft.com/office/drawing/2014/main" val="2756653665"/>
                    </a:ext>
                  </a:extLst>
                </a:gridCol>
              </a:tblGrid>
              <a:tr h="301468">
                <a:tc>
                  <a:txBody>
                    <a:bodyPr/>
                    <a:lstStyle/>
                    <a:p>
                      <a:pPr algn="l" fontAlgn="b"/>
                      <a:endParaRPr lang="sk-SK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k-SK" sz="1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sk-SK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dátum hodnotenie 30.06.2025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sk-SK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8004680"/>
                  </a:ext>
                </a:extLst>
              </a:tr>
              <a:tr h="301468">
                <a:tc rowSpan="5">
                  <a:txBody>
                    <a:bodyPr/>
                    <a:lstStyle/>
                    <a:p>
                      <a:pPr algn="l" fontAlgn="ctr"/>
                      <a:r>
                        <a:rPr lang="sk-SK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dátum hodnotenia 31.12.2024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Bez hodnotenia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Súčet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612068"/>
                  </a:ext>
                </a:extLst>
              </a:tr>
              <a:tr h="301468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sk-SK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sk-SK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5871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sk-SK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145147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sk-SK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sk-SK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sk-SK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sk-SK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152726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721109"/>
                  </a:ext>
                </a:extLst>
              </a:tr>
              <a:tr h="301468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sk-SK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sk-SK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19563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sk-SK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sk-SK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413919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sk-SK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5690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sk-SK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1367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sk-SK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441602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443807"/>
                  </a:ext>
                </a:extLst>
              </a:tr>
              <a:tr h="301468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sk-SK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sk-SK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2284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sk-SK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sk-SK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2757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sk-SK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61583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sk-SK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sk-SK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67321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369344"/>
                  </a:ext>
                </a:extLst>
              </a:tr>
              <a:tr h="301468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sk-SK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sk-SK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1901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sk-SK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sk-SK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sk-SK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sk-SK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12190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sk-SK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14687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525448"/>
                  </a:ext>
                </a:extLst>
              </a:tr>
              <a:tr h="301468">
                <a:tc>
                  <a:txBody>
                    <a:bodyPr/>
                    <a:lstStyle/>
                    <a:p>
                      <a:pPr algn="l" fontAlgn="b"/>
                      <a:endParaRPr lang="sk-SK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sk-SK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Súčet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sk-SK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29619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sk-SK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146847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sk-SK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417924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sk-SK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67906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sk-SK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14040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sk-SK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11622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76742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54F383B53FC334DBDA480C533EB1459" ma:contentTypeVersion="1" ma:contentTypeDescription="Umožňuje vytvoriť nový dokument." ma:contentTypeScope="" ma:versionID="98c1fdc328462b0ddd4a32ee7033cd1e">
  <xsd:schema xmlns:xsd="http://www.w3.org/2001/XMLSchema" xmlns:xs="http://www.w3.org/2001/XMLSchema" xmlns:p="http://schemas.microsoft.com/office/2006/metadata/properties" xmlns:ns2="02a17a64-797b-4ca1-a426-53cedcb7e95f" targetNamespace="http://schemas.microsoft.com/office/2006/metadata/properties" ma:root="true" ma:fieldsID="2ad35f6b16429ad8469c9b279c0b3445" ns2:_="">
    <xsd:import namespace="02a17a64-797b-4ca1-a426-53cedcb7e95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a17a64-797b-4ca1-a426-53cedcb7e95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Zdieľa sa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D2F1A55-FEE5-4956-B0D4-F684413ED0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a17a64-797b-4ca1-a426-53cedcb7e9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FE90CA2-C296-4E4B-A672-A622B98CE152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02a17a64-797b-4ca1-a426-53cedcb7e95f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1DB439B-FA04-4DD8-A7AF-B1F08516B7C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27899</TotalTime>
  <Words>560</Words>
  <Application>Microsoft Office PowerPoint</Application>
  <PresentationFormat>Širokouhlá</PresentationFormat>
  <Paragraphs>143</Paragraphs>
  <Slides>10</Slides>
  <Notes>9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7" baseType="lpstr">
      <vt:lpstr>Arial</vt:lpstr>
      <vt:lpstr>Arial Narrow</vt:lpstr>
      <vt:lpstr>Calibri</vt:lpstr>
      <vt:lpstr>Century Gothic</vt:lpstr>
      <vt:lpstr>Times New Roman</vt:lpstr>
      <vt:lpstr>Wingdings 3</vt:lpstr>
      <vt:lpstr>Ion Boardroom</vt:lpstr>
      <vt:lpstr>Prezentácia programu PowerPoint</vt:lpstr>
      <vt:lpstr>Hodnotené daňové subjekty</vt:lpstr>
      <vt:lpstr>Štatistické údaje – index daňovej spoľahlivosti –  FYZICKÉ OSOBY rozdelenie  podľa prideleného indexu –  k 31.12.2024</vt:lpstr>
      <vt:lpstr>Štatistické údaje – index daňovej spoľahlivosti – PRÁVNICKÉ OSOBY rozdelenie  podľa prideleného indexu –  k 31.12.2024</vt:lpstr>
      <vt:lpstr>Index daňovej spoľahlivosti – sila/váha jednotlivých kritérií – FYZICKÉ OSOBY (údaje k 31.12.2024)</vt:lpstr>
      <vt:lpstr>Index daňovej spoľahlivosti – sila/váha jednotlivých kritérií –  PRÁVNICKÉ OSOBY (údaje k 31.12.2024)</vt:lpstr>
      <vt:lpstr>Štatistické údaje – index daňovej spoľahlivosti –FO a PO podľa DÚ a prideleného indexu</vt:lpstr>
      <vt:lpstr>Vývoj indexu daňovej spoľahlivosti podľa prideleného indexu (porovnanie ďalšieho prepočtu oproti prepočtu k 31.12.2021)</vt:lpstr>
      <vt:lpstr>Zmena prideleného indexu daňovej spoľahlivosti –  dátum hodnotenia k 30.6.2025 oproti stavu k 31.12.2024 </vt:lpstr>
      <vt:lpstr>Štatistické údaje – index daňovej spoľahlivosti – NÁMIETKY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Michal Opalek DataConcept</dc:creator>
  <cp:lastModifiedBy>Metodika@skdp.sk</cp:lastModifiedBy>
  <cp:revision>1002</cp:revision>
  <cp:lastPrinted>2023-10-24T14:25:48Z</cp:lastPrinted>
  <dcterms:created xsi:type="dcterms:W3CDTF">2019-09-03T08:16:12Z</dcterms:created>
  <dcterms:modified xsi:type="dcterms:W3CDTF">2025-08-07T11:43:50Z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0x010100954F383B53FC334DBDA480C533EB1459</vt:lpwstr>
  </property>
</Properties>
</file>