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handoutMasterIdLst>
    <p:handoutMasterId r:id="rId18"/>
  </p:handoutMasterIdLst>
  <p:sldIdLst>
    <p:sldId id="267" r:id="rId5"/>
    <p:sldId id="319" r:id="rId6"/>
    <p:sldId id="358" r:id="rId7"/>
    <p:sldId id="350" r:id="rId8"/>
    <p:sldId id="351" r:id="rId9"/>
    <p:sldId id="352" r:id="rId10"/>
    <p:sldId id="354" r:id="rId11"/>
    <p:sldId id="353" r:id="rId12"/>
    <p:sldId id="355" r:id="rId13"/>
    <p:sldId id="356" r:id="rId14"/>
    <p:sldId id="357" r:id="rId15"/>
    <p:sldId id="325"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Časová Iveta Ing." initials="ČII" lastIdx="15" clrIdx="0">
    <p:extLst>
      <p:ext uri="{19B8F6BF-5375-455C-9EA6-DF929625EA0E}">
        <p15:presenceInfo xmlns:p15="http://schemas.microsoft.com/office/powerpoint/2012/main" userId="S-1-5-21-292492471-4107390897-909472603-11099" providerId="AD"/>
      </p:ext>
    </p:extLst>
  </p:cmAuthor>
  <p:cmAuthor id="2" name="Hubová Andrea Ing." initials="HAI" lastIdx="3" clrIdx="1">
    <p:extLst>
      <p:ext uri="{19B8F6BF-5375-455C-9EA6-DF929625EA0E}">
        <p15:presenceInfo xmlns:p15="http://schemas.microsoft.com/office/powerpoint/2012/main" userId="S-1-5-21-292492471-4107390897-909472603-34921" providerId="AD"/>
      </p:ext>
    </p:extLst>
  </p:cmAuthor>
  <p:cmAuthor id="3" name="Chamková Ľuboslava Ing." initials="CĽI" lastIdx="6" clrIdx="2">
    <p:extLst>
      <p:ext uri="{19B8F6BF-5375-455C-9EA6-DF929625EA0E}">
        <p15:presenceInfo xmlns:p15="http://schemas.microsoft.com/office/powerpoint/2012/main" userId="S-1-5-21-292492471-4107390897-909472603-14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D5"/>
    <a:srgbClr val="EFF8EC"/>
    <a:srgbClr val="D8D9DE"/>
    <a:srgbClr val="E0E5D5"/>
    <a:srgbClr val="D3DFD8"/>
    <a:srgbClr val="C8EACC"/>
    <a:srgbClr val="DBDDD5"/>
    <a:srgbClr val="DEE3D3"/>
    <a:srgbClr val="BAC4A4"/>
    <a:srgbClr val="DCE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F56A8-1079-7C4F-B506-DAF0F6E994FA}" v="18" dt="2019-09-26T07:49:55.37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61" autoAdjust="0"/>
  </p:normalViewPr>
  <p:slideViewPr>
    <p:cSldViewPr snapToGrid="0" snapToObjects="1">
      <p:cViewPr varScale="1">
        <p:scale>
          <a:sx n="77" d="100"/>
          <a:sy n="77" d="100"/>
        </p:scale>
        <p:origin x="883"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4497EE0-9DB4-4EA3-A163-D32F96E670CD}" type="datetimeFigureOut">
              <a:rPr lang="sk-SK" smtClean="0"/>
              <a:t>7. 8. 2025</a:t>
            </a:fld>
            <a:endParaRPr lang="sk-SK" dirty="0"/>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66B14A-F1E4-4859-A334-8B8BE9D93A63}" type="slidenum">
              <a:rPr lang="sk-SK" smtClean="0"/>
              <a:t>‹#›</a:t>
            </a:fld>
            <a:endParaRPr lang="sk-SK" dirty="0"/>
          </a:p>
        </p:txBody>
      </p:sp>
    </p:spTree>
    <p:extLst>
      <p:ext uri="{BB962C8B-B14F-4D97-AF65-F5344CB8AC3E}">
        <p14:creationId xmlns:p14="http://schemas.microsoft.com/office/powerpoint/2010/main" val="21347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C6D64B-3A54-40B1-81C4-E4929C8BB7D7}" type="datetimeFigureOut">
              <a:rPr lang="sk-SK" smtClean="0"/>
              <a:t>7. 8. 2025</a:t>
            </a:fld>
            <a:endParaRPr lang="sk-SK" dirty="0"/>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7" name="Zástupný objekt pre číslo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4B6488-BD91-47DB-9F7B-AB1272FEDD66}" type="slidenum">
              <a:rPr lang="sk-SK" smtClean="0"/>
              <a:t>‹#›</a:t>
            </a:fld>
            <a:endParaRPr lang="sk-SK" dirty="0"/>
          </a:p>
        </p:txBody>
      </p:sp>
    </p:spTree>
    <p:extLst>
      <p:ext uri="{BB962C8B-B14F-4D97-AF65-F5344CB8AC3E}">
        <p14:creationId xmlns:p14="http://schemas.microsoft.com/office/powerpoint/2010/main" val="85767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90488" y="744538"/>
            <a:ext cx="6616700" cy="3722687"/>
          </a:xfrm>
        </p:spPr>
      </p:sp>
      <p:sp>
        <p:nvSpPr>
          <p:cNvPr id="3" name="Zástupný symbol poznámok 2"/>
          <p:cNvSpPr>
            <a:spLocks noGrp="1"/>
          </p:cNvSpPr>
          <p:nvPr>
            <p:ph type="body" idx="1"/>
          </p:nvPr>
        </p:nvSpPr>
        <p:spPr/>
        <p:txBody>
          <a:bodyPr/>
          <a:lstStyle/>
          <a:p>
            <a:endParaRPr kumimoji="1" lang="sk-SK" dirty="0">
              <a:latin typeface="Times New Roman" pitchFamily="18" charset="0"/>
            </a:endParaRPr>
          </a:p>
          <a:p>
            <a:endParaRPr lang="sk-SK" dirty="0"/>
          </a:p>
        </p:txBody>
      </p:sp>
      <p:sp>
        <p:nvSpPr>
          <p:cNvPr id="4" name="Zástupný symbol čísla snímky 3"/>
          <p:cNvSpPr>
            <a:spLocks noGrp="1"/>
          </p:cNvSpPr>
          <p:nvPr>
            <p:ph type="sldNum" sz="quarter" idx="10"/>
          </p:nvPr>
        </p:nvSpPr>
        <p:spPr/>
        <p:txBody>
          <a:bodyPr/>
          <a:lstStyle/>
          <a:p>
            <a:pPr>
              <a:defRPr/>
            </a:pPr>
            <a:fld id="{C828483E-E116-4B69-8EE6-D64CF60BD52A}" type="slidenum">
              <a:rPr lang="da-DK" smtClean="0"/>
              <a:pPr>
                <a:defRPr/>
              </a:pPr>
              <a:t>1</a:t>
            </a:fld>
            <a:endParaRPr lang="da-DK"/>
          </a:p>
        </p:txBody>
      </p:sp>
    </p:spTree>
    <p:extLst>
      <p:ext uri="{BB962C8B-B14F-4D97-AF65-F5344CB8AC3E}">
        <p14:creationId xmlns:p14="http://schemas.microsoft.com/office/powerpoint/2010/main" val="349823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10</a:t>
            </a:fld>
            <a:endParaRPr lang="sk-SK" dirty="0"/>
          </a:p>
        </p:txBody>
      </p:sp>
    </p:spTree>
    <p:extLst>
      <p:ext uri="{BB962C8B-B14F-4D97-AF65-F5344CB8AC3E}">
        <p14:creationId xmlns:p14="http://schemas.microsoft.com/office/powerpoint/2010/main" val="61035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11</a:t>
            </a:fld>
            <a:endParaRPr lang="sk-SK" dirty="0"/>
          </a:p>
        </p:txBody>
      </p:sp>
    </p:spTree>
    <p:extLst>
      <p:ext uri="{BB962C8B-B14F-4D97-AF65-F5344CB8AC3E}">
        <p14:creationId xmlns:p14="http://schemas.microsoft.com/office/powerpoint/2010/main" val="315834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BC70-A5E2-49B5-BF26-52272D7DC62F}"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55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kern="1200" dirty="0">
                <a:solidFill>
                  <a:schemeClr val="tx1"/>
                </a:solidFill>
                <a:effectLst/>
                <a:latin typeface="+mn-lt"/>
                <a:ea typeface="+mn-ea"/>
                <a:cs typeface="+mn-cs"/>
              </a:rPr>
              <a:t>„Legislatívne obmedzenie: </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Správca dane určí lehotu ôsmich dní na splnenie určenej povinnosti v súvislosti s výkonom daňovej kontroly, vyrubovacieho konania alebo s výkonom miestneho zisťovania; na oprávnenú žiadosť daňového subjektu možno túto lehotu primerane predĺžiť.“.</a:t>
            </a:r>
          </a:p>
          <a:p>
            <a:r>
              <a:rPr lang="sk-SK" sz="1200" i="1" kern="1200" dirty="0">
                <a:solidFill>
                  <a:schemeClr val="tx1"/>
                </a:solidFill>
                <a:effectLst/>
                <a:latin typeface="+mn-lt"/>
                <a:ea typeface="+mn-ea"/>
                <a:cs typeface="+mn-cs"/>
              </a:rPr>
              <a:t>Upozornenie: Pri určovaní výšky pokuty správca dane prihliada na závažnosť, trvanie a následky protiprávneho stavu a na index daňovej spoľahlivosti (§ 155 ods. 4 prvá veta Daňového poriadku). </a:t>
            </a:r>
          </a:p>
          <a:p>
            <a:r>
              <a:rPr lang="sk-SK" sz="1200" i="1" kern="1200" dirty="0">
                <a:solidFill>
                  <a:schemeClr val="tx1"/>
                </a:solidFill>
                <a:effectLst/>
                <a:latin typeface="+mn-lt"/>
                <a:ea typeface="+mn-ea"/>
                <a:cs typeface="+mn-cs"/>
              </a:rPr>
              <a:t>Uvedené </a:t>
            </a:r>
            <a:r>
              <a:rPr lang="sk-SK" sz="1200" i="1" kern="1200">
                <a:solidFill>
                  <a:schemeClr val="tx1"/>
                </a:solidFill>
                <a:effectLst/>
                <a:latin typeface="+mn-lt"/>
                <a:ea typeface="+mn-ea"/>
                <a:cs typeface="+mn-cs"/>
              </a:rPr>
              <a:t>možno považovať </a:t>
            </a:r>
            <a:r>
              <a:rPr lang="sk-SK" sz="1200" i="1" kern="1200" dirty="0">
                <a:solidFill>
                  <a:schemeClr val="tx1"/>
                </a:solidFill>
                <a:effectLst/>
                <a:latin typeface="+mn-lt"/>
                <a:ea typeface="+mn-ea"/>
                <a:cs typeface="+mn-cs"/>
              </a:rPr>
              <a:t>tiež za formu obmedzenia voči menej spoľahlivým daňovým </a:t>
            </a:r>
            <a:r>
              <a:rPr lang="sk-SK" sz="1200" i="1" kern="1200">
                <a:solidFill>
                  <a:schemeClr val="tx1"/>
                </a:solidFill>
                <a:effectLst/>
                <a:latin typeface="+mn-lt"/>
                <a:ea typeface="+mn-ea"/>
                <a:cs typeface="+mn-cs"/>
              </a:rPr>
              <a:t>subjektom.</a:t>
            </a:r>
            <a:endParaRPr lang="sk-SK"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2</a:t>
            </a:fld>
            <a:endParaRPr lang="sk-SK" dirty="0"/>
          </a:p>
        </p:txBody>
      </p:sp>
    </p:spTree>
    <p:extLst>
      <p:ext uri="{BB962C8B-B14F-4D97-AF65-F5344CB8AC3E}">
        <p14:creationId xmlns:p14="http://schemas.microsoft.com/office/powerpoint/2010/main" val="37351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3</a:t>
            </a:fld>
            <a:endParaRPr lang="sk-SK" dirty="0"/>
          </a:p>
        </p:txBody>
      </p:sp>
    </p:spTree>
    <p:extLst>
      <p:ext uri="{BB962C8B-B14F-4D97-AF65-F5344CB8AC3E}">
        <p14:creationId xmlns:p14="http://schemas.microsoft.com/office/powerpoint/2010/main" val="354666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4</a:t>
            </a:fld>
            <a:endParaRPr lang="sk-SK" dirty="0"/>
          </a:p>
        </p:txBody>
      </p:sp>
    </p:spTree>
    <p:extLst>
      <p:ext uri="{BB962C8B-B14F-4D97-AF65-F5344CB8AC3E}">
        <p14:creationId xmlns:p14="http://schemas.microsoft.com/office/powerpoint/2010/main" val="316773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5</a:t>
            </a:fld>
            <a:endParaRPr lang="sk-SK" dirty="0"/>
          </a:p>
        </p:txBody>
      </p:sp>
    </p:spTree>
    <p:extLst>
      <p:ext uri="{BB962C8B-B14F-4D97-AF65-F5344CB8AC3E}">
        <p14:creationId xmlns:p14="http://schemas.microsoft.com/office/powerpoint/2010/main" val="351734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6</a:t>
            </a:fld>
            <a:endParaRPr lang="sk-SK" dirty="0"/>
          </a:p>
        </p:txBody>
      </p:sp>
    </p:spTree>
    <p:extLst>
      <p:ext uri="{BB962C8B-B14F-4D97-AF65-F5344CB8AC3E}">
        <p14:creationId xmlns:p14="http://schemas.microsoft.com/office/powerpoint/2010/main" val="213072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7</a:t>
            </a:fld>
            <a:endParaRPr lang="sk-SK" dirty="0"/>
          </a:p>
        </p:txBody>
      </p:sp>
    </p:spTree>
    <p:extLst>
      <p:ext uri="{BB962C8B-B14F-4D97-AF65-F5344CB8AC3E}">
        <p14:creationId xmlns:p14="http://schemas.microsoft.com/office/powerpoint/2010/main" val="163976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8</a:t>
            </a:fld>
            <a:endParaRPr lang="sk-SK" dirty="0"/>
          </a:p>
        </p:txBody>
      </p:sp>
    </p:spTree>
    <p:extLst>
      <p:ext uri="{BB962C8B-B14F-4D97-AF65-F5344CB8AC3E}">
        <p14:creationId xmlns:p14="http://schemas.microsoft.com/office/powerpoint/2010/main" val="415521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9</a:t>
            </a:fld>
            <a:endParaRPr lang="sk-SK" dirty="0"/>
          </a:p>
        </p:txBody>
      </p:sp>
    </p:spTree>
    <p:extLst>
      <p:ext uri="{BB962C8B-B14F-4D97-AF65-F5344CB8AC3E}">
        <p14:creationId xmlns:p14="http://schemas.microsoft.com/office/powerpoint/2010/main" val="1222773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tretch>
            <a:fill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9E446C-3F94-4A33-A074-28E8DF0D8098}"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B1AC67A8-0325-1F47-AD94-F2603899AC61}"/>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736C90C-1603-334F-AB0A-D1DAD0C1DC7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404A79-7364-4745-816E-4A89492BD112}"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CC6000C0-2E45-CD4F-8947-B5D51AEFDFE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AC9FCC61-F6DB-0E43-8B9C-4BFFFCD9806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09BC9FC5-765D-F44E-AD45-BF57212F4B9E}"/>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325095"/>
              </a:buClr>
              <a:defRPr/>
            </a:lvl1pPr>
            <a:lvl2pPr>
              <a:buClr>
                <a:srgbClr val="325095"/>
              </a:buClr>
              <a:defRPr/>
            </a:lvl2pPr>
            <a:lvl3pPr>
              <a:buClr>
                <a:srgbClr val="325095"/>
              </a:buClr>
              <a:defRPr/>
            </a:lvl3pPr>
            <a:lvl4pPr>
              <a:buClr>
                <a:srgbClr val="325095"/>
              </a:buClr>
              <a:defRPr/>
            </a:lvl4pPr>
            <a:lvl5pPr>
              <a:buClr>
                <a:srgbClr val="32509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E4984B-F63D-4B2F-8C70-6CD1F525AFFE}"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715609EF-559B-6841-843F-A1ADD01E25D7}"/>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8159FB2D-23BE-034E-B62D-296B5699F8D9}"/>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CE9E8BA6-DB1E-054B-AF39-E0664ACC0D4F}"/>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7861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8B1B6482-1025-254C-9359-5BA89FEE556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8B3863B-32B8-4282-8AE7-59C3E7E96014}"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51CAFDBA-F4AB-4F4F-993A-C04792D115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F27F38AF-F311-1446-966C-0B27C01D46C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A85B17E-8EA9-3444-92E1-CCB5F34C2F7A}"/>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1B6482-1025-254C-9359-5BA89FEE556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AC0BF0-E69C-4E4A-BE26-14A268B36446}"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60DFF72-6F08-FD4F-9D99-FF45F6F8CA0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7BE8BDF8-98B8-CA47-B6ED-EF6E4038ACE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6E4DC1B-E303-514A-BC7F-97148392F5F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9308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6126C38-0923-FA4A-B953-B7CE5272E3DB}"/>
              </a:ext>
            </a:extLst>
          </p:cNvPr>
          <p:cNvPicPr>
            <a:picLocks noChangeAspect="1"/>
          </p:cNvPicPr>
          <p:nvPr userDrawn="1"/>
        </p:nvPicPr>
        <p:blipFill>
          <a:blip r:embed="rId2"/>
          <a:stretch>
            <a:fillRect/>
          </a:stretch>
        </p:blipFill>
        <p:spPr>
          <a:xfrm>
            <a:off x="6350" y="0"/>
            <a:ext cx="12179300" cy="6858000"/>
          </a:xfrm>
          <a:prstGeom prst="rect">
            <a:avLst/>
          </a:prstGeom>
        </p:spPr>
      </p:pic>
      <p:grpSp>
        <p:nvGrpSpPr>
          <p:cNvPr id="9" name="Group 8"/>
          <p:cNvGrpSpPr/>
          <p:nvPr userDrawn="1"/>
        </p:nvGrpSpPr>
        <p:grpSpPr>
          <a:xfrm>
            <a:off x="6350" y="0"/>
            <a:ext cx="12192000" cy="6856413"/>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84474-893C-4762-ABC6-5B24E8F9F1CD}"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50A07A5A-2A98-BE46-B81C-F04AACE92AB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BBF3E4C1-600B-4643-AA9A-6E7198C73ABF}"/>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EFB37D8B-7630-6740-B2A3-66D22C455AD4}"/>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noramic 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26C38-0923-FA4A-B953-B7CE5272E3DB}"/>
              </a:ext>
            </a:extLst>
          </p:cNvPr>
          <p:cNvPicPr>
            <a:picLocks noChangeAspect="1"/>
          </p:cNvPicPr>
          <p:nvPr userDrawn="1"/>
        </p:nvPicPr>
        <p:blipFill>
          <a:blip r:embed="rId2"/>
          <a:srcRect/>
          <a:stretch/>
        </p:blipFill>
        <p:spPr>
          <a:xfrm>
            <a:off x="6350" y="0"/>
            <a:ext cx="12179300" cy="6858000"/>
          </a:xfrm>
          <a:prstGeom prst="rect">
            <a:avLst/>
          </a:prstGeom>
        </p:spPr>
      </p:pic>
      <p:grpSp>
        <p:nvGrpSpPr>
          <p:cNvPr id="9" name="Group 8"/>
          <p:cNvGrpSpPr/>
          <p:nvPr userDrawn="1"/>
        </p:nvGrpSpPr>
        <p:grpSpPr>
          <a:xfrm>
            <a:off x="-238541" y="-646044"/>
            <a:ext cx="12445217" cy="7523922"/>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5034C9-FEE2-4FA3-84DE-75D429CE60F3}"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C93E5807-AF57-0447-8870-3827702E892C}"/>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670A115F-BA6A-AE46-B831-1F752168E5F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724BB36F-45EB-2349-BBA8-578C70BF9E0C}"/>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112770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B1E0955-70F5-4900-B5D9-C8CA9D30FB3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B7A0288E-30E4-474C-992B-1ADED020006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DCA2926-B1A9-4947-8749-F7C256791EF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C7A160D-1896-E843-9396-450D947FABD4}"/>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5A5C6144-7C4C-49F4-A20F-06E39E14533F}"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8880B4C-2425-B245-AAF6-AA4D819D333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5735832-F07E-C543-BD23-076A01B6072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0257038C-970D-724A-B53B-CED58306C2FD}"/>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488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8" name="Picture 7" descr="A close up of a screen&#10;&#10;Description automatically generated">
            <a:extLst>
              <a:ext uri="{FF2B5EF4-FFF2-40B4-BE49-F238E27FC236}">
                <a16:creationId xmlns:a16="http://schemas.microsoft.com/office/drawing/2014/main" id="{3CE87F04-4C18-434C-BE5F-17BA1AD9FAC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DDB3526-10A9-4147-8465-A65168D1A772}"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C866B585-61D3-524C-A293-4CB3333A9FA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01DBFC57-D7AC-2F41-8A20-46A87D7F506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277867BA-9424-1447-B996-10D6F5EA8216}"/>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E87F04-4C18-434C-BE5F-17BA1AD9FAC3}"/>
              </a:ext>
            </a:extLst>
          </p:cNvPr>
          <p:cNvPicPr>
            <a:picLocks noChangeAspect="1"/>
          </p:cNvPicPr>
          <p:nvPr userDrawn="1"/>
        </p:nvPicPr>
        <p:blipFill>
          <a:blip r:embed="rId2"/>
          <a:src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43D20A8-889A-4B4C-B200-B4E06DA92E7B}"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675A34CF-8F6D-4146-A836-A6980E8E078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487871EB-DD7F-FB4D-BFB6-31395A49C6D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41443265-34DA-5043-B803-3FEA2E817012}"/>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5600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rc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9E628B0-99E4-4715-B74B-7209DCE0A530}"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1D4049B4-0980-E94E-8E46-6DB355AB7D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9A5AE68-48CF-9B4A-B81B-4C472F0F879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0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A100CC76-B48B-974E-8F78-1C37978D8DB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CAE050-0365-4393-A617-95ED1B22946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247811F-003A-B043-9AC8-9556381DBA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9871CCED-1E64-AA42-88D9-1DD47DC08D40}"/>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8C8E803-3C1E-2746-9443-F435828D8DE2}"/>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Name C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0CC76-B48B-974E-8F78-1C37978D8DB3}"/>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F0C11B-8E75-413A-A7CE-0787774FD61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1921650C-9C0C-AF49-ABC4-AE6C2901EA3F}"/>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1" name="Slide Number Placeholder 5">
            <a:extLst>
              <a:ext uri="{FF2B5EF4-FFF2-40B4-BE49-F238E27FC236}">
                <a16:creationId xmlns:a16="http://schemas.microsoft.com/office/drawing/2014/main" id="{D294F56A-AE27-FC46-95E2-8E65323BA07A}"/>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2" name="Picture 11">
            <a:extLst>
              <a:ext uri="{FF2B5EF4-FFF2-40B4-BE49-F238E27FC236}">
                <a16:creationId xmlns:a16="http://schemas.microsoft.com/office/drawing/2014/main" id="{3FC1D435-1A3A-A34A-A072-6378ED17CCB6}"/>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9211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D6CBE8-440B-470B-9483-8814F58660A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BACF6E-58B4-477E-9B8C-191F70B19877}" type="datetime1">
              <a:rPr lang="en-US" smtClean="0"/>
              <a:t>8/7/2025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420905" y="6391838"/>
            <a:ext cx="990599" cy="304799"/>
          </a:xfrm>
        </p:spPr>
        <p:txBody>
          <a:bodyPr/>
          <a:lstStyle/>
          <a:p>
            <a:fld id="{D76D92CE-7D8A-4846-B4FF-DBC6B69D08F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019BF247-AE97-4DB4-8D8D-8B9AA20052F4}"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BFB41007-5F87-B943-BF02-8B80449889A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39DA27D9-8AF8-C643-9919-D54690948268}"/>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E42CC817-B018-C844-B0FC-05245F3F5A36}"/>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rc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ED48519A-5AE3-45FB-A8C7-6D899088D80E}"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9F9316A8-DBB4-C142-BFF5-03010636FC7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23B8ECCD-C2FC-F640-ADF5-A9FBE03DB29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B49DAA47-97C5-A84A-9A53-0B94360DA68F}"/>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39235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29312C-6567-4C4F-8520-EFDE0A7F47D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6642CF0-000E-C444-8E41-262B85E40F9D}"/>
              </a:ext>
            </a:extLst>
          </p:cNvPr>
          <p:cNvPicPr>
            <a:picLocks noChangeAspect="1"/>
          </p:cNvPicPr>
          <p:nvPr userDrawn="1"/>
        </p:nvPicPr>
        <p:blipFill>
          <a:blip r:embed="rId2"/>
          <a:stretch>
            <a:fillRect/>
          </a:stretch>
        </p:blipFill>
        <p:spPr>
          <a:xfrm>
            <a:off x="0" y="295729"/>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F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1483B0-61A0-4181-82E8-D28FF5EEA9E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85007BAF-C39A-7842-A1A1-47A01A3AA5A7}"/>
              </a:ext>
            </a:extLst>
          </p:cNvPr>
          <p:cNvPicPr>
            <a:picLocks noChangeAspect="1"/>
          </p:cNvPicPr>
          <p:nvPr userDrawn="1"/>
        </p:nvPicPr>
        <p:blipFill>
          <a:blip r:embed="rId3"/>
          <a:srcRect/>
          <a:stretch/>
        </p:blipFill>
        <p:spPr>
          <a:xfrm>
            <a:off x="10438991" y="6226146"/>
            <a:ext cx="1369242" cy="444559"/>
          </a:xfrm>
          <a:prstGeom prst="rect">
            <a:avLst/>
          </a:prstGeom>
        </p:spPr>
      </p:pic>
      <p:sp>
        <p:nvSpPr>
          <p:cNvPr id="11" name="Rectangle 10">
            <a:extLst>
              <a:ext uri="{FF2B5EF4-FFF2-40B4-BE49-F238E27FC236}">
                <a16:creationId xmlns:a16="http://schemas.microsoft.com/office/drawing/2014/main" id="{4B53E980-6F60-FB4C-990A-3CF892F940BA}"/>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605EBD4-6CC7-3544-9EF7-954E4A45F09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42CF0-000E-C444-8E41-262B85E40F9D}"/>
              </a:ext>
            </a:extLst>
          </p:cNvPr>
          <p:cNvPicPr>
            <a:picLocks noChangeAspect="1"/>
          </p:cNvPicPr>
          <p:nvPr userDrawn="1"/>
        </p:nvPicPr>
        <p:blipFill>
          <a:blip r:embed="rId2"/>
          <a:srcRect/>
          <a:stretch/>
        </p:blipFill>
        <p:spPr>
          <a:xfrm>
            <a:off x="-18364" y="-8464"/>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32509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EF22B-7CB6-4E59-86C9-6E4D5FBC6B90}"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4A7E536-5196-AD4E-A985-64C270DC2B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5E353763-20EE-D94A-BE3A-6D4A9660039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E968DDB1-C1D6-BF43-B7A0-87B1DFCC50B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2075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AEF1414-816E-43F4-A33D-2C6909727F5F}"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buClr>
                <a:srgbClr val="007F6E"/>
              </a:buClr>
              <a:defRPr sz="1800"/>
            </a:lvl1pPr>
            <a:lvl2pPr>
              <a:buClr>
                <a:srgbClr val="007F6E"/>
              </a:buClr>
              <a:defRPr sz="1600"/>
            </a:lvl2pPr>
            <a:lvl3pPr>
              <a:buClr>
                <a:srgbClr val="007F6E"/>
              </a:buClr>
              <a:defRPr sz="1400"/>
            </a:lvl3pPr>
            <a:lvl4pPr>
              <a:buClr>
                <a:srgbClr val="007F6E"/>
              </a:buClr>
              <a:defRPr sz="1200"/>
            </a:lvl4pPr>
            <a:lvl5pPr>
              <a:buClr>
                <a:srgbClr val="007F6E"/>
              </a:buCl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79D5752-F9BE-4C8B-98ED-376993A4625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24649E99-457F-4B36-A8C9-31516DE30B10}" type="datetime1">
              <a:rPr lang="en-US" smtClean="0"/>
              <a:t>8/7/2025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ACB71-F58F-498C-9002-F9C84672C698}" type="datetime1">
              <a:rPr lang="en-US" smtClean="0"/>
              <a:t>8/7/2025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93E5F2E9-1F1D-0B4F-94B0-E6EA00FCB34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5">
            <a:extLst>
              <a:ext uri="{FF2B5EF4-FFF2-40B4-BE49-F238E27FC236}">
                <a16:creationId xmlns:a16="http://schemas.microsoft.com/office/drawing/2014/main" id="{8FF658B1-96C3-A144-9562-F00D7E3E92D5}"/>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FFFD7CDC-518B-B542-A22C-DED73E5FFF46}"/>
              </a:ext>
            </a:extLst>
          </p:cNvPr>
          <p:cNvPicPr>
            <a:picLocks noChangeAspect="1"/>
          </p:cNvPicPr>
          <p:nvPr userDrawn="1"/>
        </p:nvPicPr>
        <p:blipFill>
          <a:blip r:embed="rId2"/>
          <a:srcRect/>
          <a:stretch/>
        </p:blipFill>
        <p:spPr>
          <a:xfrm>
            <a:off x="10438991" y="6226146"/>
            <a:ext cx="1369242" cy="4445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68161D95-F653-E942-8303-453D9920A5F8}"/>
              </a:ext>
            </a:extLst>
          </p:cNvPr>
          <p:cNvPicPr>
            <a:picLocks noChangeAspect="1"/>
          </p:cNvPicPr>
          <p:nvPr userDrawn="1"/>
        </p:nvPicPr>
        <p:blipFill>
          <a:blip r:embed="rId28"/>
          <a:stretch>
            <a:fillRect/>
          </a:stretch>
        </p:blipFill>
        <p:spPr>
          <a:xfrm>
            <a:off x="0" y="-25497"/>
            <a:ext cx="12306953" cy="692988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420905" y="6391838"/>
            <a:ext cx="990599" cy="304799"/>
          </a:xfrm>
          <a:prstGeom prst="rect">
            <a:avLst/>
          </a:prstGeom>
        </p:spPr>
        <p:txBody>
          <a:bodyPr vert="horz" lIns="91440" tIns="45720" rIns="91440" bIns="45720" rtlCol="0" anchor="ctr"/>
          <a:lstStyle>
            <a:lvl1pPr algn="r">
              <a:defRPr sz="1000" b="0" i="0">
                <a:solidFill>
                  <a:srgbClr val="325095"/>
                </a:solidFill>
                <a:latin typeface="Arial Narrow" panose="020B0604020202020204" pitchFamily="34" charset="0"/>
                <a:cs typeface="Arial Narrow" panose="020B0604020202020204" pitchFamily="34" charset="0"/>
              </a:defRPr>
            </a:lvl1pPr>
          </a:lstStyle>
          <a:p>
            <a:fld id="{54F4C59F-81D3-43E1-A33F-14EC73686FCA}" type="datetime1">
              <a:rPr lang="en-US" smtClean="0"/>
              <a:t>8/7/2025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325095"/>
                </a:solidFill>
                <a:latin typeface="Arial Narrow" panose="020B0604020202020204" pitchFamily="34" charset="0"/>
                <a:cs typeface="Arial Narrow" panose="020B0604020202020204" pitchFamily="34" charset="0"/>
              </a:defRPr>
            </a:lvl1pPr>
          </a:lstStyle>
          <a:p>
            <a:endParaRPr lang="en-US" dirty="0"/>
          </a:p>
        </p:txBody>
      </p:sp>
      <p:sp>
        <p:nvSpPr>
          <p:cNvPr id="21" name="Rectangle 20"/>
          <p:cNvSpPr/>
          <p:nvPr/>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2FE5598B-6A72-4445-8947-DC898D412101}"/>
              </a:ext>
            </a:extLst>
          </p:cNvPr>
          <p:cNvPicPr>
            <a:picLocks noChangeAspect="1"/>
          </p:cNvPicPr>
          <p:nvPr userDrawn="1"/>
        </p:nvPicPr>
        <p:blipFill>
          <a:blip r:embed="rId29"/>
          <a:srcRect/>
          <a:stretch/>
        </p:blipFill>
        <p:spPr>
          <a:xfrm>
            <a:off x="10438991" y="6226146"/>
            <a:ext cx="1369242" cy="444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3" r:id="rId4"/>
    <p:sldLayoutId id="2147483675" r:id="rId5"/>
    <p:sldLayoutId id="2147483652" r:id="rId6"/>
    <p:sldLayoutId id="2147483653" r:id="rId7"/>
    <p:sldLayoutId id="2147483654" r:id="rId8"/>
    <p:sldLayoutId id="2147483655" r:id="rId9"/>
    <p:sldLayoutId id="2147483656" r:id="rId10"/>
    <p:sldLayoutId id="2147483676" r:id="rId11"/>
    <p:sldLayoutId id="2147483668" r:id="rId12"/>
    <p:sldLayoutId id="2147483677" r:id="rId13"/>
    <p:sldLayoutId id="2147483667" r:id="rId14"/>
    <p:sldLayoutId id="2147483678" r:id="rId15"/>
    <p:sldLayoutId id="2147483661" r:id="rId16"/>
    <p:sldLayoutId id="2147483679" r:id="rId17"/>
    <p:sldLayoutId id="2147483672" r:id="rId18"/>
    <p:sldLayoutId id="2147483680" r:id="rId19"/>
    <p:sldLayoutId id="2147483662" r:id="rId20"/>
    <p:sldLayoutId id="2147483682" r:id="rId21"/>
    <p:sldLayoutId id="2147483669" r:id="rId22"/>
    <p:sldLayoutId id="2147483670" r:id="rId23"/>
    <p:sldLayoutId id="2147483658" r:id="rId24"/>
    <p:sldLayoutId id="2147483659" r:id="rId25"/>
    <p:sldLayoutId id="2147483681" r:id="rId26"/>
  </p:sldLayoutIdLst>
  <p:hf hdr="0" ftr="0" dt="0"/>
  <p:txStyles>
    <p:title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21453" y="1479245"/>
            <a:ext cx="8851848" cy="3500929"/>
          </a:xfrm>
        </p:spPr>
        <p:txBody>
          <a:bodyPr anchor="ctr">
            <a:noAutofit/>
          </a:bodyPr>
          <a:lstStyle/>
          <a:p>
            <a:pPr algn="ctr"/>
            <a:r>
              <a:rPr lang="sk-SK" b="1" dirty="0"/>
              <a:t>Index daňovej spoľahlivosti </a:t>
            </a:r>
            <a:br>
              <a:rPr lang="sk-SK" dirty="0"/>
            </a:br>
            <a:br>
              <a:rPr lang="sk-SK" sz="4500" b="1" dirty="0"/>
            </a:br>
            <a:r>
              <a:rPr lang="sk-SK" sz="4500" b="1" dirty="0"/>
              <a:t>BENEFITY </a:t>
            </a:r>
            <a:br>
              <a:rPr lang="sk-SK" sz="4500" b="1" dirty="0"/>
            </a:br>
            <a:r>
              <a:rPr lang="sk-SK" sz="4500" b="1" dirty="0"/>
              <a:t>POSKYTOVANÉ FINANČNOU SPRÁVOU</a:t>
            </a:r>
          </a:p>
        </p:txBody>
      </p:sp>
      <p:pic>
        <p:nvPicPr>
          <p:cNvPr id="15364"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984" y="2350931"/>
            <a:ext cx="1378387" cy="175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lokTextu 8"/>
          <p:cNvSpPr txBox="1"/>
          <p:nvPr/>
        </p:nvSpPr>
        <p:spPr>
          <a:xfrm>
            <a:off x="1143000" y="5668991"/>
            <a:ext cx="3855426" cy="461665"/>
          </a:xfrm>
          <a:prstGeom prst="rect">
            <a:avLst/>
          </a:prstGeom>
          <a:noFill/>
        </p:spPr>
        <p:txBody>
          <a:bodyPr>
            <a:spAutoFit/>
          </a:bodyPr>
          <a:lstStyle/>
          <a:p>
            <a:pPr>
              <a:spcBef>
                <a:spcPts val="200"/>
              </a:spcBef>
              <a:defRPr/>
            </a:pPr>
            <a:r>
              <a:rPr lang="sk-SK" altLang="sk-SK" sz="2400" b="1" dirty="0">
                <a:solidFill>
                  <a:schemeClr val="bg2"/>
                </a:solidFill>
                <a:latin typeface="Arial Narrow" panose="020B0606020202030204" pitchFamily="34" charset="0"/>
                <a:ea typeface="+mj-ea"/>
                <a:cs typeface="Arial" panose="020B0604020202020204" pitchFamily="34" charset="0"/>
              </a:rPr>
              <a:t>Donovaly, 25. - 26.06.2025</a:t>
            </a:r>
            <a:endParaRPr lang="en-GB" altLang="sk-SK" sz="2400" b="1" dirty="0">
              <a:solidFill>
                <a:schemeClr val="bg2"/>
              </a:solidFill>
              <a:latin typeface="Arial Narrow" panose="020B0606020202030204" pitchFamily="34" charset="0"/>
              <a:ea typeface="+mj-ea"/>
              <a:cs typeface="Arial" panose="020B0604020202020204" pitchFamily="34" charset="0"/>
            </a:endParaRPr>
          </a:p>
        </p:txBody>
      </p:sp>
      <p:sp>
        <p:nvSpPr>
          <p:cNvPr id="3" name="Zástupný objekt pre číslo snímky 2"/>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65822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0781" y="794401"/>
            <a:ext cx="11029886"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(V)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Zástupný objekt pre obsah 5"/>
          <p:cNvSpPr>
            <a:spLocks noGrp="1"/>
          </p:cNvSpPr>
          <p:nvPr>
            <p:ph idx="1"/>
          </p:nvPr>
        </p:nvSpPr>
        <p:spPr>
          <a:xfrm>
            <a:off x="619641" y="2326380"/>
            <a:ext cx="11054495" cy="3801041"/>
          </a:xfrm>
          <a:prstGeom prst="rect">
            <a:avLst/>
          </a:prstGeom>
        </p:spPr>
        <p:txBody>
          <a:bodyPr wrap="square">
            <a:spAutoFit/>
          </a:bodyPr>
          <a:lstStyle/>
          <a:p>
            <a:pPr marL="0" indent="0" algn="just">
              <a:buNone/>
            </a:pPr>
            <a:r>
              <a:rPr lang="sk-SK" b="1" dirty="0">
                <a:solidFill>
                  <a:schemeClr val="accent4"/>
                </a:solidFill>
              </a:rPr>
              <a:t>8. Vykonanie miestneho zisťovania a ústneho pojednávania v deň dohodnutý s daňovým subjektom s výnimkou kontroly dodržiavania zákona č. 289/2008 Z. z. o používaní elektronickej registračnej pokladnice a o zmene a doplnení zákona Slovenskej národnej rady č. 511/1992 Zb. o správe daní a poplatkov a o zmenách v sústave územných finančných orgánov v znení neskorších predpisov v znení neskorších predpisov, daňového dozoru pri správe spotrebných daní a exekučného konania </a:t>
            </a:r>
          </a:p>
          <a:p>
            <a:pPr marL="0" indent="0" algn="just">
              <a:buNone/>
            </a:pPr>
            <a:r>
              <a:rPr lang="sk-SK" b="1" dirty="0">
                <a:solidFill>
                  <a:schemeClr val="accent4"/>
                </a:solidFill>
              </a:rPr>
              <a:t>9. Určenie termínu začatia daňovej kontroly na zistenie oprávnenosti nároku na vrátenie nadmerného odpočtu alebo jeho časti po dohode s daňovým subjektom </a:t>
            </a:r>
          </a:p>
          <a:p>
            <a:pPr marL="0" indent="0" algn="just">
              <a:buNone/>
            </a:pPr>
            <a:r>
              <a:rPr lang="sk-SK" b="1" dirty="0">
                <a:solidFill>
                  <a:schemeClr val="accent4"/>
                </a:solidFill>
              </a:rPr>
              <a:t>10. Dohodnutie miesta výkonu daňovej kontroly s daňovým subjektom </a:t>
            </a:r>
          </a:p>
          <a:p>
            <a:pPr marL="0" indent="0" algn="just">
              <a:buNone/>
            </a:pPr>
            <a:r>
              <a:rPr lang="sk-SK" u="sng" dirty="0"/>
              <a:t>Spoločné k bodom 8 až 10</a:t>
            </a:r>
            <a:r>
              <a:rPr lang="sk-SK" dirty="0"/>
              <a:t>: Kontrolór vykoná pred samotným vykonaním miestneho zisťovania alebo ústneho pojednávania, resp. pred začatím daňovej kontroly úkony smerujúce k dohodnutiu dňa vykonávania miestneho zisťovania alebo ústneho pojednávania alebo úkony smerujúce k dohodnutiu dňa začatia daňovej kontroly a miesta jej vykonávania, pričom využije formu telefonického kontaktu (o čom spíše úradný záznam) alebo osobného kontaktu (o čom spíše zápisnicu o ústnom pojednávaní).</a:t>
            </a:r>
          </a:p>
        </p:txBody>
      </p:sp>
    </p:spTree>
    <p:extLst>
      <p:ext uri="{BB962C8B-B14F-4D97-AF65-F5344CB8AC3E}">
        <p14:creationId xmlns:p14="http://schemas.microsoft.com/office/powerpoint/2010/main" val="34136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7515" y="785523"/>
            <a:ext cx="11118663"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(VI)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Zástupný objekt pre obsah 5"/>
          <p:cNvSpPr>
            <a:spLocks noGrp="1"/>
          </p:cNvSpPr>
          <p:nvPr>
            <p:ph idx="1"/>
          </p:nvPr>
        </p:nvSpPr>
        <p:spPr>
          <a:xfrm>
            <a:off x="610763" y="2246481"/>
            <a:ext cx="10859186" cy="3929281"/>
          </a:xfrm>
          <a:prstGeom prst="rect">
            <a:avLst/>
          </a:prstGeom>
        </p:spPr>
        <p:txBody>
          <a:bodyPr wrap="square">
            <a:spAutoFit/>
          </a:bodyPr>
          <a:lstStyle/>
          <a:p>
            <a:pPr marL="0" indent="0" algn="just">
              <a:buNone/>
            </a:pPr>
            <a:r>
              <a:rPr lang="sk-SK" b="1" dirty="0">
                <a:solidFill>
                  <a:schemeClr val="accent4"/>
                </a:solidFill>
              </a:rPr>
              <a:t>11. Vrátenie spotrebnej dane v zákonom stanovenej lehote bez vykonania daňovej kontroly, ak uplatnený nárok na vrátenie spotrebnej dane nie je vyšší ako 1 000 eur </a:t>
            </a:r>
          </a:p>
          <a:p>
            <a:pPr marL="0" indent="0" algn="just">
              <a:buNone/>
            </a:pPr>
            <a:r>
              <a:rPr lang="sk-SK" dirty="0"/>
              <a:t>Podľa jednotlivých zákonov o spotrebných daniach colný úrad vráti daň do 30 dní odo dňa podania daňového priznania alebo dodatočného daňového priznania, ak sú splnené všetky podmienky na vrátenie dane. Ak colný úrad v tejto lehote začne daňovú kontrolu na zistenie oprávnenosti vrátenia dane a daň zistená daňovou kontrolou sa neodlišuje od dane uvedenej v daňovom priznaní alebo dodatočnom daňovom priznaní, daň vráti do 15 dní od ukončenia daňovej kontroly. Ak si vrátenie dane do 1 000 eur uplatňuje vysoko spoľahlivý a spoľahlivý daňový subjekt a sú zároveň splnené všetky podmienky na vrátenie dane, colný úrad daňovú kontrolu na zistenie oprávnenosti vrátenia dane nevykoná. </a:t>
            </a:r>
          </a:p>
          <a:p>
            <a:pPr marL="0" indent="0" algn="just">
              <a:buNone/>
            </a:pPr>
            <a:endParaRPr lang="sk-SK" dirty="0"/>
          </a:p>
          <a:p>
            <a:pPr marL="0" indent="0" algn="just">
              <a:buNone/>
            </a:pPr>
            <a:r>
              <a:rPr lang="sk-SK" b="1" dirty="0">
                <a:solidFill>
                  <a:schemeClr val="accent4"/>
                </a:solidFill>
              </a:rPr>
              <a:t>12. Vyhovenie žiadosti o zníženie zloženej zábezpeky na spotrebnú daň po splnení zákonom stanovených podmienok </a:t>
            </a:r>
          </a:p>
          <a:p>
            <a:pPr marL="0" indent="0" algn="just">
              <a:buNone/>
            </a:pPr>
            <a:r>
              <a:rPr lang="sk-SK" dirty="0"/>
              <a:t>Ak je žiadateľom o zníženie zloženej zábezpeky na spotrebnú daň podľa jednotlivých zákonov o spotrebných daniach vysoko spoľahlivý a spoľahlivý daňový subjekt, colný úrad takejto žiadosti po splnení zákonom stanovených podmienok vyhovie.</a:t>
            </a:r>
          </a:p>
        </p:txBody>
      </p:sp>
    </p:spTree>
    <p:extLst>
      <p:ext uri="{BB962C8B-B14F-4D97-AF65-F5344CB8AC3E}">
        <p14:creationId xmlns:p14="http://schemas.microsoft.com/office/powerpoint/2010/main" val="487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gray">
          <a:xfrm>
            <a:off x="2899949" y="3393469"/>
            <a:ext cx="5550131" cy="2106279"/>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sk-SK" sz="4300" dirty="0"/>
              <a:t>Ďakujem za </a:t>
            </a:r>
            <a:r>
              <a:rPr lang="sk-SK" sz="4300"/>
              <a:t>pozornosť </a:t>
            </a:r>
            <a:endParaRPr lang="sk-SK" sz="4300" dirty="0"/>
          </a:p>
          <a:p>
            <a:pPr marL="0" marR="0" lvl="0" indent="0" algn="ctr" defTabSz="457200" rtl="0" eaLnBrk="1" fontAlgn="auto" latinLnBrk="0" hangingPunct="1">
              <a:lnSpc>
                <a:spcPct val="100000"/>
              </a:lnSpc>
              <a:spcBef>
                <a:spcPct val="0"/>
              </a:spcBef>
              <a:spcAft>
                <a:spcPts val="0"/>
              </a:spcAft>
              <a:buClrTx/>
              <a:buSzTx/>
              <a:buFontTx/>
              <a:buNone/>
              <a:tabLst/>
              <a:defRPr/>
            </a:pPr>
            <a:endParaRPr lang="sk-SK" sz="3600" b="1" dirty="0">
              <a:solidFill>
                <a:schemeClr val="bg1"/>
              </a:solidFill>
              <a:latin typeface="Arial Narrow" panose="020B0606020202030204" pitchFamily="34" charset="0"/>
              <a:cs typeface="Arial" panose="020B0604020202020204" pitchFamily="34" charset="0"/>
            </a:endParaRPr>
          </a:p>
        </p:txBody>
      </p:sp>
      <p:pic>
        <p:nvPicPr>
          <p:cNvPr id="5"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8372" y="1514475"/>
            <a:ext cx="1299796"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finančnou správou</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Zástupný objekt pre obsah 5"/>
          <p:cNvSpPr>
            <a:spLocks noGrp="1"/>
          </p:cNvSpPr>
          <p:nvPr>
            <p:ph idx="1"/>
          </p:nvPr>
        </p:nvSpPr>
        <p:spPr>
          <a:xfrm>
            <a:off x="821803" y="2335015"/>
            <a:ext cx="10495202" cy="3375283"/>
          </a:xfrm>
          <a:prstGeom prst="rect">
            <a:avLst/>
          </a:prstGeom>
        </p:spPr>
        <p:txBody>
          <a:bodyPr wrap="square">
            <a:spAutoFit/>
          </a:bodyPr>
          <a:lstStyle/>
          <a:p>
            <a:endParaRPr lang="sk-SK" sz="2000" dirty="0"/>
          </a:p>
          <a:p>
            <a:pPr fontAlgn="base"/>
            <a:r>
              <a:rPr lang="sk-SK" sz="2000" dirty="0"/>
              <a:t>Finančná správa poskytuje prostredníctvom inštitútu indexu daňovej spoľahlivosti </a:t>
            </a:r>
            <a:r>
              <a:rPr lang="sk-SK" sz="2000" b="1" dirty="0"/>
              <a:t>benefity daňovým subjektom, vyhodnoteným ako spoľahlivé a vysoko spoľahlivé.</a:t>
            </a:r>
          </a:p>
          <a:p>
            <a:pPr fontAlgn="base"/>
            <a:r>
              <a:rPr lang="sk-SK" sz="2000" b="1" dirty="0"/>
              <a:t>Vysoko spoľahlivé daňové subjekty </a:t>
            </a:r>
            <a:r>
              <a:rPr lang="sk-SK" sz="2000" dirty="0"/>
              <a:t>sú oprávnené využívať benefity, z ktorých časť vyplýva priamo z príslušných právnych predpisov a časť je určená finančnou správou. </a:t>
            </a:r>
          </a:p>
          <a:p>
            <a:pPr fontAlgn="base"/>
            <a:r>
              <a:rPr lang="sk-SK" sz="2000" b="1" dirty="0"/>
              <a:t>Spoľahlivé daňové subjekty </a:t>
            </a:r>
            <a:r>
              <a:rPr lang="sk-SK" sz="2000" dirty="0"/>
              <a:t>smú využívať len benefity, ktoré sú určené finančnou správou. </a:t>
            </a:r>
          </a:p>
          <a:p>
            <a:pPr fontAlgn="base"/>
            <a:r>
              <a:rPr lang="sk-SK" sz="2000" dirty="0"/>
              <a:t>Daňové subjekty, ktorým bol určený index daňovej spoľahlivosti – menej spoľahlivý, sú motivované ku zmene svojho správania nemožnosťou využívania predmetných benefitov a správca dane bude oprávnený voči nim uplatniť obmedzenia.</a:t>
            </a:r>
          </a:p>
        </p:txBody>
      </p:sp>
    </p:spTree>
    <p:extLst>
      <p:ext uri="{BB962C8B-B14F-4D97-AF65-F5344CB8AC3E}">
        <p14:creationId xmlns:p14="http://schemas.microsoft.com/office/powerpoint/2010/main" val="30133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t>
            </a:r>
            <a:r>
              <a:rPr lang="sk-SK" sz="2000" b="1" dirty="0">
                <a:latin typeface="Arial" panose="020B0604020202020204" pitchFamily="34" charset="0"/>
                <a:cs typeface="Arial" panose="020B0604020202020204" pitchFamily="34" charset="0"/>
              </a:rPr>
              <a:t>daňovým subjektom (I)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Zástupný objekt pre obsah 5"/>
          <p:cNvSpPr>
            <a:spLocks noGrp="1"/>
          </p:cNvSpPr>
          <p:nvPr>
            <p:ph idx="1"/>
          </p:nvPr>
        </p:nvSpPr>
        <p:spPr>
          <a:xfrm>
            <a:off x="641662" y="1878287"/>
            <a:ext cx="10914798" cy="4426853"/>
          </a:xfrm>
          <a:prstGeom prst="rect">
            <a:avLst/>
          </a:prstGeom>
          <a:ln>
            <a:noFill/>
          </a:ln>
        </p:spPr>
        <p:txBody>
          <a:bodyPr wrap="square">
            <a:spAutoFit/>
          </a:bodyPr>
          <a:lstStyle/>
          <a:p>
            <a:pPr algn="just"/>
            <a:endParaRPr lang="sk-SK" sz="2000" dirty="0"/>
          </a:p>
          <a:p>
            <a:pPr marL="0" indent="0" algn="just">
              <a:buNone/>
            </a:pPr>
            <a:r>
              <a:rPr lang="sk-SK" sz="2000" b="1" dirty="0">
                <a:solidFill>
                  <a:schemeClr val="accent4"/>
                </a:solidFill>
              </a:rPr>
              <a:t>1. Vyhotovenie čiastkového protokolu v rámci výkonu daňovej kontroly na zistenie oprávnenosti nároku na vrátenie nadmerného odpočtu alebo jeho časti, ak sú splnené zákonné podmienky podľa § 47a daňového poriadku </a:t>
            </a:r>
            <a:endParaRPr lang="sk-SK" sz="2000" dirty="0">
              <a:solidFill>
                <a:schemeClr val="accent4"/>
              </a:solidFill>
            </a:endParaRPr>
          </a:p>
          <a:p>
            <a:pPr marL="0" indent="0" algn="just">
              <a:buNone/>
            </a:pPr>
            <a:r>
              <a:rPr lang="sk-SK" sz="2000" dirty="0"/>
              <a:t>V prípade vysoko spoľahlivého daňového subjektu kontrolór vyhotoví čiastkový protokol, ak zvyšná preverená výška dane z pridanej hodnoty už nebude mať žiadny vplyv na vrátenú časť nadmerného odpočtu na základe čiastkového protokolu a sú na to splnené zákonné podmienky. </a:t>
            </a:r>
          </a:p>
          <a:p>
            <a:pPr marL="0" indent="0" algn="just">
              <a:buNone/>
            </a:pPr>
            <a:endParaRPr lang="sk-SK" sz="2000" dirty="0"/>
          </a:p>
          <a:p>
            <a:pPr marL="0" indent="0" algn="just">
              <a:buNone/>
            </a:pPr>
            <a:r>
              <a:rPr lang="sk-SK" sz="2000" b="1" dirty="0">
                <a:solidFill>
                  <a:schemeClr val="accent4"/>
                </a:solidFill>
              </a:rPr>
              <a:t>2. Určenie lehoty najmenej 15 dní vo výzve v súvislosti s vykonávaním daňovej kontroly alebo výkonom miestneho zisťovania podľa § 27 ods. 1 daňového poriadku </a:t>
            </a:r>
            <a:endParaRPr lang="sk-SK" sz="2000" dirty="0">
              <a:solidFill>
                <a:schemeClr val="accent4"/>
              </a:solidFill>
            </a:endParaRPr>
          </a:p>
          <a:p>
            <a:pPr marL="0" indent="0" algn="just">
              <a:buNone/>
            </a:pPr>
            <a:r>
              <a:rPr lang="sk-SK" sz="2000" dirty="0"/>
              <a:t>V prípade vysoko spoľahlivého daňového subjektu, určí kontrolór vo výzve v súvislosti s výkonom daňovej kontroly alebo miestneho zisťovania lehotu nie kratšiu ako 15 dní. </a:t>
            </a:r>
          </a:p>
        </p:txBody>
      </p:sp>
    </p:spTree>
    <p:extLst>
      <p:ext uri="{BB962C8B-B14F-4D97-AF65-F5344CB8AC3E}">
        <p14:creationId xmlns:p14="http://schemas.microsoft.com/office/powerpoint/2010/main" val="4137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t>
            </a:r>
            <a:r>
              <a:rPr lang="sk-SK" sz="2000" b="1" dirty="0">
                <a:latin typeface="Arial" panose="020B0604020202020204" pitchFamily="34" charset="0"/>
                <a:cs typeface="Arial" panose="020B0604020202020204" pitchFamily="34" charset="0"/>
              </a:rPr>
              <a:t>daňovým subjektom (II)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Zástupný objekt pre obsah 5"/>
          <p:cNvSpPr>
            <a:spLocks noGrp="1"/>
          </p:cNvSpPr>
          <p:nvPr>
            <p:ph idx="1"/>
          </p:nvPr>
        </p:nvSpPr>
        <p:spPr>
          <a:xfrm>
            <a:off x="683638" y="2308383"/>
            <a:ext cx="10710290" cy="3067506"/>
          </a:xfrm>
          <a:prstGeom prst="rect">
            <a:avLst/>
          </a:prstGeom>
        </p:spPr>
        <p:txBody>
          <a:bodyPr wrap="square">
            <a:spAutoFit/>
          </a:bodyPr>
          <a:lstStyle/>
          <a:p>
            <a:pPr marL="0" indent="0">
              <a:buNone/>
            </a:pPr>
            <a:r>
              <a:rPr lang="sk-SK" sz="2000" dirty="0"/>
              <a:t> </a:t>
            </a:r>
          </a:p>
          <a:p>
            <a:pPr marL="0" indent="0">
              <a:buNone/>
            </a:pPr>
            <a:r>
              <a:rPr lang="pl-PL" sz="2000" b="1" dirty="0">
                <a:solidFill>
                  <a:schemeClr val="accent4"/>
                </a:solidFill>
              </a:rPr>
              <a:t>3. Zníženie úhrady za vydanie záväzného stanoviska na polovicu </a:t>
            </a:r>
          </a:p>
          <a:p>
            <a:pPr marL="0" indent="0">
              <a:buNone/>
            </a:pPr>
            <a:r>
              <a:rPr lang="sk-SK" sz="2000" dirty="0"/>
              <a:t>V prípade vysoko spoľahlivého daňového subjektu sa úhrada za vydanie záväzného stanoviska v zmysle § 53c ods. 1 daňového poriadku zníži na polovicu. </a:t>
            </a:r>
          </a:p>
          <a:p>
            <a:pPr marL="0" indent="0">
              <a:buNone/>
            </a:pPr>
            <a:endParaRPr lang="sk-SK" sz="2000" dirty="0"/>
          </a:p>
          <a:p>
            <a:pPr marL="0" indent="0">
              <a:buNone/>
            </a:pPr>
            <a:r>
              <a:rPr lang="sk-SK" sz="2000" b="1" dirty="0">
                <a:solidFill>
                  <a:schemeClr val="accent4"/>
                </a:solidFill>
              </a:rPr>
              <a:t>4. Zníženie výšky úhrady za vydanie rozhodnutia o odsúhlasení použitia konkrétnej metódy určenia základu dane stálej prevádzkarne podľa § 17 ods. 7 a rozhodnutia o odsúhlasení použitia metódy ocenenia podľa § 18 ods. 4 zákona č. 595/2003 Z. z. o dani z príjmov v znení neskorších predpisov na polovicu </a:t>
            </a:r>
          </a:p>
        </p:txBody>
      </p:sp>
    </p:spTree>
    <p:extLst>
      <p:ext uri="{BB962C8B-B14F-4D97-AF65-F5344CB8AC3E}">
        <p14:creationId xmlns:p14="http://schemas.microsoft.com/office/powerpoint/2010/main" val="1574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t>
            </a:r>
            <a:r>
              <a:rPr lang="sk-SK" sz="2000" b="1" dirty="0">
                <a:latin typeface="Arial" panose="020B0604020202020204" pitchFamily="34" charset="0"/>
                <a:cs typeface="Arial" panose="020B0604020202020204" pitchFamily="34" charset="0"/>
              </a:rPr>
              <a:t>daňovým subjektom (III)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Zástupný objekt pre obsah 5"/>
          <p:cNvSpPr>
            <a:spLocks noGrp="1"/>
          </p:cNvSpPr>
          <p:nvPr>
            <p:ph idx="1"/>
          </p:nvPr>
        </p:nvSpPr>
        <p:spPr>
          <a:xfrm>
            <a:off x="628519" y="2244716"/>
            <a:ext cx="11204294" cy="4206280"/>
          </a:xfrm>
          <a:prstGeom prst="rect">
            <a:avLst/>
          </a:prstGeom>
        </p:spPr>
        <p:txBody>
          <a:bodyPr wrap="square">
            <a:spAutoFit/>
          </a:bodyPr>
          <a:lstStyle/>
          <a:p>
            <a:pPr marL="0" indent="0" algn="just">
              <a:buNone/>
            </a:pPr>
            <a:r>
              <a:rPr lang="pl-PL" b="1" dirty="0">
                <a:solidFill>
                  <a:schemeClr val="accent4"/>
                </a:solidFill>
              </a:rPr>
              <a:t>5. </a:t>
            </a:r>
            <a:r>
              <a:rPr lang="sk-SK" b="1" dirty="0">
                <a:solidFill>
                  <a:schemeClr val="accent4"/>
                </a:solidFill>
              </a:rPr>
              <a:t>Vyhovenie žiadosti o povolenie platenia dane alebo daňového nedoplatku v splátkach v prípade splnenia zákonom stanovených podmienok </a:t>
            </a:r>
            <a:endParaRPr lang="sk-SK" dirty="0">
              <a:solidFill>
                <a:schemeClr val="accent4"/>
              </a:solidFill>
            </a:endParaRPr>
          </a:p>
          <a:p>
            <a:pPr marL="0" indent="0" algn="just">
              <a:buNone/>
            </a:pPr>
            <a:r>
              <a:rPr lang="sk-SK" dirty="0"/>
              <a:t>Správca dane vyhovie žiadosti o povolenie platenia dane alebo daňového nedoplatku v splátkach, ak žiadateľom je vysoko spoľahlivý daňový subjekt; podmienky podľa čl. I označeného ako „Podmienky určené Finančným riaditeľstvom SR pre povolenie odkladu/splátok“ v podmienkach pre povolenie odkladu platenia dane alebo platenie dane v splátkach podľa § 57 ods. 2 daňového poriadku, uverejnených na webovom sídle Finančného riaditeľstva SR, sa neposudzujú. </a:t>
            </a:r>
          </a:p>
          <a:p>
            <a:pPr marL="0" indent="0" algn="just">
              <a:buNone/>
            </a:pPr>
            <a:endParaRPr lang="sk-SK" dirty="0"/>
          </a:p>
          <a:p>
            <a:pPr marL="0" indent="0" algn="just">
              <a:buNone/>
            </a:pPr>
            <a:r>
              <a:rPr lang="sk-SK" b="1" dirty="0">
                <a:solidFill>
                  <a:schemeClr val="accent4"/>
                </a:solidFill>
              </a:rPr>
              <a:t>6. Vyhovenie žiadosti o povolenie odkladu platenia dane alebo daňového nedoplatku v prípade splnenia zákonom stanovených podmienok </a:t>
            </a:r>
            <a:endParaRPr lang="sk-SK" dirty="0">
              <a:solidFill>
                <a:schemeClr val="accent4"/>
              </a:solidFill>
            </a:endParaRPr>
          </a:p>
          <a:p>
            <a:pPr marL="0" indent="0" algn="just">
              <a:buNone/>
            </a:pPr>
            <a:r>
              <a:rPr lang="sk-SK" dirty="0"/>
              <a:t>Správca dane vyhovie žiadosti o povolenie odkladu platenia dane alebo daňového nedoplatku, ak žiadateľom je vysoko spoľahlivý daňový subjekt; podmienky podľa čl. I označeného ako „Podmienky určené Finančným riaditeľstvom SR pre povolenie odkladu/splátok“ v podmienkach pre povolenie odkladu platenia dane alebo platenie dane v splátkach podľa § 57 ods. 2 daňového poriadku, uverejnených na webovom sídle Finančného riaditeľstva SR, sa neposudzujú. </a:t>
            </a:r>
            <a:endParaRPr lang="sk-SK" sz="2400" dirty="0"/>
          </a:p>
        </p:txBody>
      </p:sp>
    </p:spTree>
    <p:extLst>
      <p:ext uri="{BB962C8B-B14F-4D97-AF65-F5344CB8AC3E}">
        <p14:creationId xmlns:p14="http://schemas.microsoft.com/office/powerpoint/2010/main" val="9799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78399"/>
            <a:ext cx="10886722"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Zástupný objekt pre obsah 5"/>
          <p:cNvSpPr>
            <a:spLocks noGrp="1"/>
          </p:cNvSpPr>
          <p:nvPr>
            <p:ph idx="1"/>
          </p:nvPr>
        </p:nvSpPr>
        <p:spPr>
          <a:xfrm>
            <a:off x="735050" y="2342371"/>
            <a:ext cx="10797043" cy="3652282"/>
          </a:xfrm>
          <a:prstGeom prst="rect">
            <a:avLst/>
          </a:prstGeom>
        </p:spPr>
        <p:txBody>
          <a:bodyPr wrap="square">
            <a:spAutoFit/>
          </a:bodyPr>
          <a:lstStyle/>
          <a:p>
            <a:pPr marL="0" indent="0" algn="just">
              <a:buNone/>
            </a:pPr>
            <a:r>
              <a:rPr lang="sk-SK" b="1" dirty="0">
                <a:solidFill>
                  <a:schemeClr val="accent4"/>
                </a:solidFill>
              </a:rPr>
              <a:t>1. Vyhovenie žiadosti o platenie preddavkov na daň z príjmov právnických osôb inak v odôvodnených prípadoch v súlade so žiadosťou subjektu pri rešpektovaní príslušných zákonných ustanovení </a:t>
            </a:r>
          </a:p>
          <a:p>
            <a:pPr marL="0" indent="0" algn="just">
              <a:buNone/>
            </a:pPr>
            <a:r>
              <a:rPr lang="sk-SK" dirty="0"/>
              <a:t>Správca dane podľa § 42 ods. 10 zákona č. 595/2003 Z. z. o dani z príjmov v znení neskorších predpisov vyhovie žiadosti o platenie preddavkov na daň z príjmov právnickej osoby inak v odôvodnených prípadoch, v súlade so žiadosťou daňového subjektu pri rešpektovaní príslušných zákonných ustanovení, ak je žiadateľ vysoko spoľahlivý a spoľahlivý daňový subjekt. </a:t>
            </a:r>
          </a:p>
          <a:p>
            <a:pPr marL="0" indent="0" algn="just">
              <a:buNone/>
            </a:pPr>
            <a:endParaRPr lang="sk-SK" dirty="0"/>
          </a:p>
          <a:p>
            <a:pPr marL="0" indent="0" algn="just">
              <a:buNone/>
            </a:pPr>
            <a:r>
              <a:rPr lang="sk-SK" b="1" dirty="0">
                <a:solidFill>
                  <a:schemeClr val="accent4"/>
                </a:solidFill>
              </a:rPr>
              <a:t>2. Vyhovenie žiadosti o platenie preddavkov na daň z príjmov fyzických osôb inak v odôvodnených prípadoch v súlade so žiadosťou subjektu pri rešpektovaní príslušných zákonných ustanovení </a:t>
            </a:r>
          </a:p>
          <a:p>
            <a:pPr marL="0" indent="0" algn="just">
              <a:buNone/>
            </a:pPr>
            <a:r>
              <a:rPr lang="sk-SK" dirty="0"/>
              <a:t>Správca dane podľa § 34 ods. 4 zákona č. 595/2003 Z. z. o dani z príjmov v znení neskorších predpisov vyhovie žiadosti o platenie preddavkov na daň z príjmov fyzickej osoby inak v odôvodnených prípadoch, v súlade so žiadosťou daňového subjektu pri rešpektovaní príslušných zákonných ustanovení, ak je žiadateľ vysoko spoľahlivý a spoľahlivý daňový subjekt.</a:t>
            </a:r>
            <a:endParaRPr lang="sk-SK" sz="2400" dirty="0"/>
          </a:p>
        </p:txBody>
      </p:sp>
    </p:spTree>
    <p:extLst>
      <p:ext uri="{BB962C8B-B14F-4D97-AF65-F5344CB8AC3E}">
        <p14:creationId xmlns:p14="http://schemas.microsoft.com/office/powerpoint/2010/main" val="146875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96155"/>
            <a:ext cx="10886722"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(II)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Zástupný objekt pre obsah 5"/>
          <p:cNvSpPr>
            <a:spLocks noGrp="1"/>
          </p:cNvSpPr>
          <p:nvPr>
            <p:ph idx="1"/>
          </p:nvPr>
        </p:nvSpPr>
        <p:spPr>
          <a:xfrm>
            <a:off x="821803" y="2519924"/>
            <a:ext cx="10686508" cy="3247043"/>
          </a:xfrm>
          <a:prstGeom prst="rect">
            <a:avLst/>
          </a:prstGeom>
        </p:spPr>
        <p:txBody>
          <a:bodyPr wrap="square">
            <a:spAutoFit/>
          </a:bodyPr>
          <a:lstStyle/>
          <a:p>
            <a:pPr marL="0" indent="0" algn="just">
              <a:buNone/>
            </a:pPr>
            <a:r>
              <a:rPr lang="sk-SK" b="1" dirty="0">
                <a:solidFill>
                  <a:schemeClr val="accent4"/>
                </a:solidFill>
              </a:rPr>
              <a:t>3. Vyhovenie žiadosti o platenie preddavkov na daň z motorových vozidiel inak v odôvodnených prípadoch v súlade so žiadosťou subjektu pri rešpektovaní príslušných zákonných ustanovení </a:t>
            </a:r>
          </a:p>
          <a:p>
            <a:pPr marL="0" indent="0" algn="just">
              <a:buNone/>
            </a:pPr>
            <a:r>
              <a:rPr lang="sk-SK" dirty="0"/>
              <a:t>Správca dane podľa § 10 ods. 11 zákona č. 361/2014 Z. z. o dani z motorových vozidiel a o zmene a doplnení niektorých zákonov v znení neskorších predpisov vyhovie žiadosti o platenie preddavkov na dani z motorových vozidiel inak v odôvodnených prípadoch, v súlade so žiadosťou daňového subjektu pri rešpektovaní príslušných zákonných ustanovení, ak je žiadateľ vysoko spoľahlivý a spoľahlivý daňový subjekt. </a:t>
            </a:r>
          </a:p>
          <a:p>
            <a:pPr marL="0" indent="0" algn="just">
              <a:buNone/>
            </a:pPr>
            <a:endParaRPr lang="sk-SK" dirty="0"/>
          </a:p>
          <a:p>
            <a:pPr marL="0" indent="0" algn="just">
              <a:buNone/>
            </a:pPr>
            <a:r>
              <a:rPr lang="sk-SK" b="1" dirty="0">
                <a:solidFill>
                  <a:schemeClr val="accent4"/>
                </a:solidFill>
              </a:rPr>
              <a:t>4. Vydanie potvrdenia o stave osobného účtu v lehote do 15 dní Miestne príslušný správca dane na žiadosť vysoko spoľahlivého a spoľahlivého daňového subjektu vydá podľa § 53 ods. 4 daňového poriadku potvrdenie o stave jeho osobného účtu v lehote najneskôr do 15 kalendárnych dní.</a:t>
            </a:r>
            <a:endParaRPr lang="sk-SK" sz="2400" b="1" dirty="0">
              <a:solidFill>
                <a:schemeClr val="accent4"/>
              </a:solidFill>
            </a:endParaRPr>
          </a:p>
        </p:txBody>
      </p:sp>
    </p:spTree>
    <p:extLst>
      <p:ext uri="{BB962C8B-B14F-4D97-AF65-F5344CB8AC3E}">
        <p14:creationId xmlns:p14="http://schemas.microsoft.com/office/powerpoint/2010/main" val="24729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679572"/>
            <a:ext cx="11092030"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(III)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Zástupný objekt pre obsah 5"/>
          <p:cNvSpPr>
            <a:spLocks noGrp="1"/>
          </p:cNvSpPr>
          <p:nvPr>
            <p:ph idx="1"/>
          </p:nvPr>
        </p:nvSpPr>
        <p:spPr>
          <a:xfrm>
            <a:off x="504231" y="2271350"/>
            <a:ext cx="11204294" cy="4057521"/>
          </a:xfrm>
          <a:prstGeom prst="rect">
            <a:avLst/>
          </a:prstGeom>
        </p:spPr>
        <p:txBody>
          <a:bodyPr wrap="square">
            <a:spAutoFit/>
          </a:bodyPr>
          <a:lstStyle/>
          <a:p>
            <a:pPr marL="0" indent="0" algn="just">
              <a:buNone/>
            </a:pPr>
            <a:r>
              <a:rPr lang="sk-SK" b="1" dirty="0">
                <a:solidFill>
                  <a:schemeClr val="accent4"/>
                </a:solidFill>
              </a:rPr>
              <a:t>5. Uprednostnenie iných úkonov za účelom zabezpečenia úhrady daňového nedoplatku pred začatím daňového exekučného konania </a:t>
            </a:r>
          </a:p>
          <a:p>
            <a:pPr marL="0" indent="0" algn="just">
              <a:buNone/>
            </a:pPr>
            <a:r>
              <a:rPr lang="sk-SK" sz="1700" dirty="0"/>
              <a:t>V prípade </a:t>
            </a:r>
            <a:r>
              <a:rPr lang="sk-SK" sz="1700" b="1" dirty="0"/>
              <a:t>vysoko spoľahlivého daňového subjektu </a:t>
            </a:r>
            <a:r>
              <a:rPr lang="sk-SK" sz="1700" dirty="0"/>
              <a:t>daňový exekútor/exekútor na colnom úrade za účelom zabezpečenia úhrady daňového nedoplatku </a:t>
            </a:r>
            <a:r>
              <a:rPr lang="sk-SK" sz="1700" u="sng" dirty="0"/>
              <a:t>vždy uprednostní </a:t>
            </a:r>
            <a:r>
              <a:rPr lang="sk-SK" sz="1700" dirty="0"/>
              <a:t>vykonanie iného úkonu pred samotným začatím daňového exekučného konania, a to najmä: spísanie zápisnice/úradného záznamu o prerokovaní spôsobu úhrady daňového nedoplatku, predvolanie podľa § 20 daňového poriadku, zriadenie záložného práva alebo vykonanie miestneho zisťovania. Daňový exekútor/exekútor na colnom úrade začne daňové exekučné konanie až vtedy, ak aj napriek vykonanému inému úkonu, daňový nedoplatok alebo jeho časť nie je uhradený, resp. vykonaný úkon na zabezpečenie úhrady bol bezvýsledný alebo zmarený. </a:t>
            </a:r>
          </a:p>
          <a:p>
            <a:pPr marL="0" indent="0" algn="just">
              <a:buNone/>
            </a:pPr>
            <a:r>
              <a:rPr lang="sk-SK" sz="1700" dirty="0"/>
              <a:t>V prípade </a:t>
            </a:r>
            <a:r>
              <a:rPr lang="sk-SK" sz="1700" b="1" dirty="0"/>
              <a:t>spoľahlivého daňového subjektu </a:t>
            </a:r>
            <a:r>
              <a:rPr lang="sk-SK" sz="1700" dirty="0"/>
              <a:t>daňový exekútor/exekútor na colnom úrade za účelom zabezpečenia úhrady daňového nedoplatku </a:t>
            </a:r>
            <a:r>
              <a:rPr lang="sk-SK" sz="1700" u="sng" dirty="0"/>
              <a:t>uprednostní jedenkrát </a:t>
            </a:r>
            <a:r>
              <a:rPr lang="sk-SK" sz="1700" dirty="0"/>
              <a:t>za hodnotené obdobie vykonanie iného úkonu pred samotným začatím daňového exekučného konania, a to najmä: spísanie zápisnice/úradného záznamu o prerokovaní spôsobu úhrady daňového nedoplatku, predvolanie podľa § 20 daňového poriadku, zriadenie záložného práva alebo vykonanie miestneho zisťovania. Daňový exekútor/exekútor na colnom úrade začne daňové exekučné konanie, ak napriek vykonanému inému úkonu, daňový nedoplatok alebo jeho časť nie je uhradený, resp. vykonaný úkon na zabezpečenie úhrady bol bezvýsledný alebo zmarený, alebo daňovému subjektu v priebehu hodnoteného obdobia vznikol ďalší nedoplatok</a:t>
            </a:r>
            <a:r>
              <a:rPr lang="sk-SK" dirty="0"/>
              <a:t>. </a:t>
            </a:r>
          </a:p>
        </p:txBody>
      </p:sp>
    </p:spTree>
    <p:extLst>
      <p:ext uri="{BB962C8B-B14F-4D97-AF65-F5344CB8AC3E}">
        <p14:creationId xmlns:p14="http://schemas.microsoft.com/office/powerpoint/2010/main" val="283869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026" y="756138"/>
            <a:ext cx="11163051"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Benefity poskytované </a:t>
            </a:r>
            <a:r>
              <a:rPr lang="sk-SK" sz="2400" b="1" dirty="0">
                <a:effectLst>
                  <a:glow rad="127000">
                    <a:schemeClr val="accent4"/>
                  </a:glow>
                  <a:outerShdw blurRad="38100" dist="38100" dir="2700000" algn="tl">
                    <a:srgbClr val="000000">
                      <a:alpha val="43137"/>
                    </a:srgbClr>
                  </a:outerShdw>
                </a:effectLst>
                <a:latin typeface="Arial" panose="020B0604020202020204" pitchFamily="34" charset="0"/>
                <a:cs typeface="Arial" panose="020B0604020202020204" pitchFamily="34" charset="0"/>
              </a:rPr>
              <a:t>vysoko spoľahlivým a spoľahlivým </a:t>
            </a:r>
            <a:r>
              <a:rPr lang="sk-SK" sz="2000" b="1" dirty="0">
                <a:latin typeface="Arial" panose="020B0604020202020204" pitchFamily="34" charset="0"/>
                <a:cs typeface="Arial" panose="020B0604020202020204" pitchFamily="34" charset="0"/>
              </a:rPr>
              <a:t>daňovým subjektom (IV)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Zástupný objekt pre obsah 5"/>
          <p:cNvSpPr>
            <a:spLocks noGrp="1"/>
          </p:cNvSpPr>
          <p:nvPr>
            <p:ph idx="1"/>
          </p:nvPr>
        </p:nvSpPr>
        <p:spPr>
          <a:xfrm>
            <a:off x="637396" y="2342371"/>
            <a:ext cx="11072251" cy="3929281"/>
          </a:xfrm>
          <a:prstGeom prst="rect">
            <a:avLst/>
          </a:prstGeom>
        </p:spPr>
        <p:txBody>
          <a:bodyPr wrap="square">
            <a:spAutoFit/>
          </a:bodyPr>
          <a:lstStyle/>
          <a:p>
            <a:pPr marL="0" indent="0" algn="just">
              <a:buNone/>
            </a:pPr>
            <a:r>
              <a:rPr lang="sk-SK" b="1" dirty="0">
                <a:solidFill>
                  <a:schemeClr val="accent4"/>
                </a:solidFill>
              </a:rPr>
              <a:t>6. Vyhovenie žiadosti o súhlas nakladať s predmetom záložného práva pri rešpektovaní podmienok určených správcom dane </a:t>
            </a:r>
          </a:p>
          <a:p>
            <a:pPr marL="0" indent="0" algn="just">
              <a:buNone/>
            </a:pPr>
            <a:r>
              <a:rPr lang="sk-SK" dirty="0"/>
              <a:t>Daňový exekútor a exekútor na colnom úrade vyhovie každej žiadosti o súhlas nakladať s predmetom záložného práva, ak túto predkladá vysoko spoľahlivý alebo spoľahlivý daňový subjekt podľa § 81 ods. 7 daňového poriadku a zároveň mu určí podmienky, za splnenia ktorých je tento súhlas správcu dane udelený. </a:t>
            </a:r>
          </a:p>
          <a:p>
            <a:pPr marL="0" indent="0" algn="just">
              <a:buNone/>
            </a:pPr>
            <a:endParaRPr lang="sk-SK" dirty="0"/>
          </a:p>
          <a:p>
            <a:pPr marL="0" indent="0" algn="just">
              <a:buNone/>
            </a:pPr>
            <a:r>
              <a:rPr lang="sk-SK" b="1" dirty="0">
                <a:solidFill>
                  <a:schemeClr val="accent4"/>
                </a:solidFill>
              </a:rPr>
              <a:t>7. Uprednostnenie výkonu miestneho zisťovania pred daňovou kontrolou pre účely preverenia nároku na vrátenie nadmerného odpočtu </a:t>
            </a:r>
          </a:p>
          <a:p>
            <a:pPr marL="0" indent="0" algn="just">
              <a:buNone/>
            </a:pPr>
            <a:r>
              <a:rPr lang="sk-SK" dirty="0"/>
              <a:t>V prípade vysoko spoľahlivého a spoľahlivého daňového subjektu sa obvykle pred samotným začatím daňovej kontroly na zistenie oprávnenosti nároku na vrátenie nadmerného odpočtu uprednostní výkon miestneho zisťovania, predmetom ktorého bude preverenie oprávnenosti nároku na vrátenie nadmerného odpočtu. V prípade, ak je to vzhľadom na zistené skutočnosti v rámci miestneho zisťovania opodstatnené, začne sa následne výkon daňovej kontroly.</a:t>
            </a:r>
          </a:p>
        </p:txBody>
      </p:sp>
    </p:spTree>
    <p:extLst>
      <p:ext uri="{BB962C8B-B14F-4D97-AF65-F5344CB8AC3E}">
        <p14:creationId xmlns:p14="http://schemas.microsoft.com/office/powerpoint/2010/main" val="110898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966BCD-F5EC-4930-B735-6EFB3963BD0C}">
  <ds:schemaRefs>
    <ds:schemaRef ds:uri="http://schemas.microsoft.com/sharepoint/v3/contenttype/forms"/>
  </ds:schemaRefs>
</ds:datastoreItem>
</file>

<file path=customXml/itemProps2.xml><?xml version="1.0" encoding="utf-8"?>
<ds:datastoreItem xmlns:ds="http://schemas.openxmlformats.org/officeDocument/2006/customXml" ds:itemID="{7AC9447E-644A-4277-BF43-A873A945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E38FC4-8BB1-4D89-83DC-BBA456EBF47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5529</TotalTime>
  <Words>1827</Words>
  <Application>Microsoft Office PowerPoint</Application>
  <PresentationFormat>Širokouhlá</PresentationFormat>
  <Paragraphs>87</Paragraphs>
  <Slides>12</Slides>
  <Notes>12</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12</vt:i4>
      </vt:variant>
    </vt:vector>
  </HeadingPairs>
  <TitlesOfParts>
    <vt:vector size="19" baseType="lpstr">
      <vt:lpstr>Arial</vt:lpstr>
      <vt:lpstr>Arial Narrow</vt:lpstr>
      <vt:lpstr>Calibri</vt:lpstr>
      <vt:lpstr>Century Gothic</vt:lpstr>
      <vt:lpstr>Times New Roman</vt:lpstr>
      <vt:lpstr>Wingdings 3</vt:lpstr>
      <vt:lpstr>Ion Boardroom</vt:lpstr>
      <vt:lpstr>Index daňovej spoľahlivosti   BENEFITY  POSKYTOVANÉ FINANČNOU SPRÁVOU</vt:lpstr>
      <vt:lpstr>Index daňovej spoľahlivosti  Benefity poskytované finančnou správou</vt:lpstr>
      <vt:lpstr>Index daňovej spoľahlivosti  Benefity poskytované vysoko spoľahlivým daňovým subjektom (I) </vt:lpstr>
      <vt:lpstr>Index daňovej spoľahlivosti  Benefity poskytované vysoko spoľahlivým daňovým subjektom (II) </vt:lpstr>
      <vt:lpstr>Index daňovej spoľahlivosti  Benefity poskytované vysoko spoľahlivým daňovým subjektom (III) </vt:lpstr>
      <vt:lpstr>Index daňovej spoľahlivosti  Benefity poskytované vysoko spoľahlivým a spoľahlivým daňovým subjektom (I) </vt:lpstr>
      <vt:lpstr>Index daňovej spoľahlivosti  Benefity poskytované vysoko spoľahlivým a spoľahlivým daňovým subjektom (II) </vt:lpstr>
      <vt:lpstr>Index daňovej spoľahlivosti  Benefity poskytované vysoko spoľahlivým a spoľahlivým daňovým subjektom (III) </vt:lpstr>
      <vt:lpstr>Index daňovej spoľahlivosti  Benefity poskytované vysoko spoľahlivým a spoľahlivým daňovým subjektom (IV) </vt:lpstr>
      <vt:lpstr>Index daňovej spoľahlivosti  Benefity poskytované vysoko spoľahlivým a spoľahlivým daňovým subjektom (V) </vt:lpstr>
      <vt:lpstr>Index daňovej spoľahlivosti  Benefity poskytované vysoko spoľahlivým a spoľahlivým daňovým subjektom (VI) </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Opalek DataConcept</dc:creator>
  <cp:lastModifiedBy>Metodika@skdp.sk</cp:lastModifiedBy>
  <cp:revision>486</cp:revision>
  <cp:lastPrinted>2022-11-08T09:41:15Z</cp:lastPrinted>
  <dcterms:created xsi:type="dcterms:W3CDTF">2019-09-03T08:16:12Z</dcterms:created>
  <dcterms:modified xsi:type="dcterms:W3CDTF">2025-08-07T11:43:23Z</dcterms:modified>
</cp:coreProperties>
</file>