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67" r:id="rId5"/>
    <p:sldId id="270" r:id="rId6"/>
    <p:sldId id="317" r:id="rId7"/>
    <p:sldId id="284" r:id="rId8"/>
    <p:sldId id="286" r:id="rId9"/>
    <p:sldId id="287" r:id="rId10"/>
    <p:sldId id="289" r:id="rId11"/>
    <p:sldId id="290" r:id="rId12"/>
    <p:sldId id="318" r:id="rId13"/>
    <p:sldId id="300" r:id="rId14"/>
    <p:sldId id="302" r:id="rId15"/>
    <p:sldId id="303" r:id="rId16"/>
    <p:sldId id="304" r:id="rId17"/>
    <p:sldId id="305" r:id="rId18"/>
    <p:sldId id="306" r:id="rId19"/>
    <p:sldId id="293" r:id="rId20"/>
    <p:sldId id="294" r:id="rId21"/>
    <p:sldId id="295" r:id="rId22"/>
    <p:sldId id="313" r:id="rId23"/>
    <p:sldId id="297" r:id="rId24"/>
    <p:sldId id="298" r:id="rId25"/>
    <p:sldId id="299" r:id="rId26"/>
    <p:sldId id="321" r:id="rId27"/>
    <p:sldId id="320" r:id="rId28"/>
    <p:sldId id="277" r:id="rId2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Časová Iveta Ing." initials="ČII" lastIdx="15" clrIdx="0">
    <p:extLst>
      <p:ext uri="{19B8F6BF-5375-455C-9EA6-DF929625EA0E}">
        <p15:presenceInfo xmlns:p15="http://schemas.microsoft.com/office/powerpoint/2012/main" userId="S-1-5-21-292492471-4107390897-909472603-11099" providerId="AD"/>
      </p:ext>
    </p:extLst>
  </p:cmAuthor>
  <p:cmAuthor id="2" name="Hubová Andrea Ing." initials="HAI" lastIdx="3" clrIdx="1">
    <p:extLst>
      <p:ext uri="{19B8F6BF-5375-455C-9EA6-DF929625EA0E}">
        <p15:presenceInfo xmlns:p15="http://schemas.microsoft.com/office/powerpoint/2012/main" userId="S-1-5-21-292492471-4107390897-909472603-34921" providerId="AD"/>
      </p:ext>
    </p:extLst>
  </p:cmAuthor>
  <p:cmAuthor id="3" name="Chamková Ľuboslava Ing." initials="CĽI" lastIdx="6" clrIdx="2">
    <p:extLst>
      <p:ext uri="{19B8F6BF-5375-455C-9EA6-DF929625EA0E}">
        <p15:presenceInfo xmlns:p15="http://schemas.microsoft.com/office/powerpoint/2012/main" userId="S-1-5-21-292492471-4107390897-909472603-140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095"/>
    <a:srgbClr val="007F6E"/>
    <a:srgbClr val="F1B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F56A8-1079-7C4F-B506-DAF0F6E994FA}" v="18" dt="2019-09-26T07:49:55.3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561" autoAdjust="0"/>
  </p:normalViewPr>
  <p:slideViewPr>
    <p:cSldViewPr snapToGrid="0" snapToObjects="1">
      <p:cViewPr varScale="1">
        <p:scale>
          <a:sx n="77" d="100"/>
          <a:sy n="77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97EE0-9DB4-4EA3-A163-D32F96E670CD}" type="datetimeFigureOut">
              <a:rPr lang="sk-SK" smtClean="0"/>
              <a:t>7. 8. 2025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6B14A-F1E4-4859-A334-8B8BE9D93A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475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6D64B-3A54-40B1-81C4-E4929C8BB7D7}" type="datetimeFigureOut">
              <a:rPr lang="sk-SK" smtClean="0"/>
              <a:t>7. 8. 2025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B6488-BD91-47DB-9F7B-AB1272FEDD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767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sk-SK" dirty="0">
              <a:latin typeface="Times New Roman" pitchFamily="18" charset="0"/>
            </a:endParaRP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8483E-E116-4B69-8EE6-D64CF60BD52A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8235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B6488-BD91-47DB-9F7B-AB1272FEDD66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7216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80E9F-F592-4992-A7F3-21EF4A2A2300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6455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0" dirty="0">
                <a:latin typeface="Arial Narrow" panose="020B0606020202030204" pitchFamily="34" charset="0"/>
              </a:rPr>
              <a:t> </a:t>
            </a:r>
            <a:endParaRPr lang="sk-SK" b="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80E9F-F592-4992-A7F3-21EF4A2A2300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739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800" b="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80E9F-F592-4992-A7F3-21EF4A2A2300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3635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 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80E9F-F592-4992-A7F3-21EF4A2A2300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2365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80E9F-F592-4992-A7F3-21EF4A2A2300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4034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80E9F-F592-4992-A7F3-21EF4A2A2300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312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B6488-BD91-47DB-9F7B-AB1272FEDD66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8850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B6488-BD91-47DB-9F7B-AB1272FEDD66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0182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B6488-BD91-47DB-9F7B-AB1272FEDD66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4301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B6488-BD91-47DB-9F7B-AB1272FEDD66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9473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B6488-BD91-47DB-9F7B-AB1272FEDD66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431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B6488-BD91-47DB-9F7B-AB1272FEDD66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3378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B6488-BD91-47DB-9F7B-AB1272FEDD66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759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B6488-BD91-47DB-9F7B-AB1272FEDD66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140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275AEC-44C6-D94D-BB61-6CF703E79C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944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b="1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B9E446C-3F94-4A33-A074-28E8DF0D8098}" type="datetime1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AC67A8-0325-1F47-AD94-F2603899AC61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736C90C-1603-334F-AB0A-D1DAD0C1D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D613052-5221-7048-B243-C569E47A55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4A79-7364-4745-816E-4A89492BD112}" type="datetime1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6000C0-2E45-CD4F-8947-B5D51AEFDFE4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C9FCC61-F6DB-0E43-8B9C-4BFFFCD98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BC9FC5-765D-F44E-AD45-BF57212F4B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D613052-5221-7048-B243-C569E47A55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>
            <a:lvl1pPr>
              <a:buClr>
                <a:srgbClr val="325095"/>
              </a:buClr>
              <a:defRPr/>
            </a:lvl1pPr>
            <a:lvl2pPr>
              <a:buClr>
                <a:srgbClr val="325095"/>
              </a:buClr>
              <a:defRPr/>
            </a:lvl2pPr>
            <a:lvl3pPr>
              <a:buClr>
                <a:srgbClr val="325095"/>
              </a:buClr>
              <a:defRPr/>
            </a:lvl3pPr>
            <a:lvl4pPr>
              <a:buClr>
                <a:srgbClr val="325095"/>
              </a:buClr>
              <a:defRPr/>
            </a:lvl4pPr>
            <a:lvl5pPr>
              <a:buClr>
                <a:srgbClr val="32509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984B-F63D-4B2F-8C70-6CD1F525AFFE}" type="datetime1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5609EF-559B-6841-843F-A1ADD01E25D7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159FB2D-23BE-034E-B62D-296B5699F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9E8BA6-DB1E-054B-AF39-E0664ACC0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14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8B1B6482-1025-254C-9359-5BA89FEE55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63B-32B8-4282-8AE7-59C3E7E96014}" type="datetime1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CAFDBA-F4AB-4F4F-993A-C04792D1154E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27F38AF-F311-1446-966C-0B27C01D4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85B17E-8EA9-3444-92E1-CCB5F34C2F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B1B6482-1025-254C-9359-5BA89FEE55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0BF0-E69C-4E4A-BE26-14A268B36446}" type="datetime1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0DFF72-6F08-FD4F-9D99-FF45F6F8CA04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BE8BDF8-98B8-CA47-B6ED-EF6E4038A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E4DC1B-E303-514A-BC7F-97148392F5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85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6126C38-0923-FA4A-B953-B7CE5272E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6350" y="0"/>
            <a:ext cx="12192000" cy="6856413"/>
            <a:chOff x="0" y="1587"/>
            <a:chExt cx="12192000" cy="6856413"/>
          </a:xfrm>
        </p:grpSpPr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4474-893C-4762-ABC6-5B24E8F9F1CD}" type="datetime1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A07A5A-2A98-BE46-B81C-F04AACE92ABD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BBF3E4C1-600B-4643-AA9A-6E7198C73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FB37D8B-7630-6740-B2A3-66D22C455A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2268" y="159768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6126C38-0923-FA4A-B953-B7CE5272E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238541" y="-646044"/>
            <a:ext cx="12445217" cy="7523922"/>
            <a:chOff x="0" y="1587"/>
            <a:chExt cx="12192000" cy="6856413"/>
          </a:xfrm>
        </p:grpSpPr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34C9-FEE2-4FA3-84DE-75D429CE60F3}" type="datetime1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3E5807-AF57-0447-8870-3827702E892C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670A115F-BA6A-AE46-B831-1F752168E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24BB36F-45EB-2349-BBA8-578C70BF9E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2268" y="159768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0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2BCE76-54BE-554B-8E6D-BFCBD968D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0955-70F5-4900-B5D9-C8CA9D30FB3C}" type="datetime1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A0288E-30E4-474C-992B-1ADED020006D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DCA2926-B1A9-4947-8749-F7C256791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7A160D-1896-E843-9396-450D947FAB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2BCE76-54BE-554B-8E6D-BFCBD968D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6144-7C4C-49F4-A20F-06E39E14533F}" type="datetime1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880B4C-2425-B245-AAF6-AA4D819D3334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5735832-F07E-C543-BD23-076A01B60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57038C-970D-724A-B53B-CED58306C2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93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creen&#10;&#10;Description automatically generated">
            <a:extLst>
              <a:ext uri="{FF2B5EF4-FFF2-40B4-BE49-F238E27FC236}">
                <a16:creationId xmlns:a16="http://schemas.microsoft.com/office/drawing/2014/main" id="{3CE87F04-4C18-434C-BE5F-17BA1AD9FA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bg1"/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bg1"/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1" i="0" kern="1200" cap="small" dirty="0">
                <a:solidFill>
                  <a:schemeClr val="bg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3526-10A9-4147-8465-A65168D1A772}" type="datetime1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66B585-61D3-524C-A293-4CB3333A9FA8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1DBFC57-D7AC-2F41-8A20-46A87D7F5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7867BA-9424-1447-B996-10D6F5EA82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E87F04-4C18-434C-BE5F-17BA1AD9FA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bg1"/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bg1"/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1" i="0" kern="1200" cap="small" dirty="0">
                <a:solidFill>
                  <a:schemeClr val="bg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20A8-889A-4B4C-B200-B4E06DA92E7B}" type="datetime1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5A34CF-8F6D-4146-A836-A6980E8E078E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87871EB-DD7F-FB4D-BFB6-31395A49C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443265-34DA-5043-B803-3FEA2E81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4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275AEC-44C6-D94D-BB61-6CF703E79C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3944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b="1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9E628B0-99E4-4715-B74B-7209DCE0A530}" type="datetime1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4049B4-0980-E94E-8E46-6DB355AB7D4E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9A5AE68-48CF-9B4A-B81B-4C472F0F8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A100CC76-B48B-974E-8F78-1C37978D8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E050-0365-4393-A617-95ED1B229466}" type="datetime1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47811F-003A-B043-9AC8-9556381DBA23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871CCED-1E64-AA42-88D9-1DD47DC08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C8E803-3C1E-2746-9443-F435828D8D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100CC76-B48B-974E-8F78-1C37978D8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C11B-8E75-413A-A7CE-0787774FD611}" type="datetime1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1650C-9C0C-AF49-ABC4-AE6C2901EA3F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294F56A-AE27-FC46-95E2-8E65323BA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C1D435-1A3A-A34A-A072-6378ED17CC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03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CBE8-440B-470B-9483-8814F58660A5}" type="datetime1">
              <a:rPr lang="en-US" smtClean="0"/>
              <a:t>8/7/2025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F6E-58B4-477E-9B8C-191F70B19877}" type="datetime1">
              <a:rPr lang="en-US" smtClean="0"/>
              <a:t>8/7/2025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20905" y="6391838"/>
            <a:ext cx="990599" cy="304799"/>
          </a:xfrm>
        </p:spPr>
        <p:txBody>
          <a:bodyPr/>
          <a:lstStyle/>
          <a:p>
            <a:fld id="{D76D92CE-7D8A-4846-B4FF-DBC6B69D08FC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D686A50-4562-9547-8E70-8CD4C02858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Oval 15"/>
          <p:cNvSpPr/>
          <p:nvPr/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8609012" y="58674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7999412" y="8464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E4B364-E0E5-8041-9E9C-92AA95E17BF2}"/>
              </a:ext>
            </a:extLst>
          </p:cNvPr>
          <p:cNvGrpSpPr/>
          <p:nvPr userDrawn="1"/>
        </p:nvGrpSpPr>
        <p:grpSpPr>
          <a:xfrm>
            <a:off x="462587" y="337375"/>
            <a:ext cx="7702317" cy="6118460"/>
            <a:chOff x="462587" y="337375"/>
            <a:chExt cx="7702317" cy="6118460"/>
          </a:xfrm>
        </p:grpSpPr>
        <p:sp>
          <p:nvSpPr>
            <p:cNvPr id="7" name="Rectangle 6"/>
            <p:cNvSpPr/>
            <p:nvPr userDrawn="1"/>
          </p:nvSpPr>
          <p:spPr bwMode="gray">
            <a:xfrm>
              <a:off x="462587" y="33737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Freeform 5"/>
          <p:cNvSpPr>
            <a:spLocks noEditPoints="1"/>
          </p:cNvSpPr>
          <p:nvPr userDrawn="1"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 userDrawn="1"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 userDrawn="1"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19BF247-AE97-4DB4-8D8D-8B9AA20052F4}" type="datetime1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B41007-5F87-B943-BF02-8B80449889A4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39DA27D9-8AF8-C643-9919-D54690948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42CC817-B018-C844-B0FC-05245F3F5A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2268" y="159768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D686A50-4562-9547-8E70-8CD4C02858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Oval 15"/>
          <p:cNvSpPr/>
          <p:nvPr/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8609012" y="58674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7999412" y="8464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E4B364-E0E5-8041-9E9C-92AA95E17BF2}"/>
              </a:ext>
            </a:extLst>
          </p:cNvPr>
          <p:cNvGrpSpPr/>
          <p:nvPr userDrawn="1"/>
        </p:nvGrpSpPr>
        <p:grpSpPr>
          <a:xfrm>
            <a:off x="462587" y="337375"/>
            <a:ext cx="7702317" cy="6118460"/>
            <a:chOff x="462587" y="337375"/>
            <a:chExt cx="7702317" cy="6118460"/>
          </a:xfrm>
        </p:grpSpPr>
        <p:sp>
          <p:nvSpPr>
            <p:cNvPr id="7" name="Rectangle 6"/>
            <p:cNvSpPr/>
            <p:nvPr userDrawn="1"/>
          </p:nvSpPr>
          <p:spPr bwMode="gray">
            <a:xfrm>
              <a:off x="462587" y="33737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Freeform 5"/>
          <p:cNvSpPr>
            <a:spLocks noEditPoints="1"/>
          </p:cNvSpPr>
          <p:nvPr userDrawn="1"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 userDrawn="1"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 userDrawn="1"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D48519A-5AE3-45FB-A8C7-6D899088D80E}" type="datetime1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9316A8-DBB4-C142-BFF5-03010636FC78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3B8ECCD-C2FC-F640-ADF5-A9FBE03DB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49DAA47-97C5-A84A-9A53-0B94360DA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2268" y="159768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6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312C-6567-4C4F-8520-EFDE0A7F47D6}" type="datetime1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6642CF0-000E-C444-8E41-262B85E40F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95729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rgbClr val="007F6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83B0-61A0-4181-82E8-D28FF5EEA9E1}" type="datetime1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007BAF-C39A-7842-A1A1-47A01A3AA5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B53E980-6F60-FB4C-990A-3CF892F940BA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605EBD4-6CC7-3544-9EF7-954E4A45F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642CF0-000E-C444-8E41-262B85E40F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8364" y="-8464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rgbClr val="32509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F22B-7CB6-4E59-86C9-6E4D5FBC6B90}" type="datetime1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A7E536-5196-AD4E-A985-64C270DC2B23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E353763-20EE-D94A-BE3A-6D4A96600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68DDB1-C1D6-BF43-B7A0-87B1DFCC50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6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1414-816E-43F4-A33D-2C6909727F5F}" type="datetime1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buClr>
                <a:srgbClr val="007F6E"/>
              </a:buClr>
              <a:defRPr sz="1800"/>
            </a:lvl1pPr>
            <a:lvl2pPr>
              <a:buClr>
                <a:srgbClr val="007F6E"/>
              </a:buClr>
              <a:defRPr sz="1600"/>
            </a:lvl2pPr>
            <a:lvl3pPr>
              <a:buClr>
                <a:srgbClr val="007F6E"/>
              </a:buClr>
              <a:defRPr sz="1400"/>
            </a:lvl3pPr>
            <a:lvl4pPr>
              <a:buClr>
                <a:srgbClr val="007F6E"/>
              </a:buClr>
              <a:defRPr sz="1200"/>
            </a:lvl4pPr>
            <a:lvl5pPr>
              <a:buClr>
                <a:srgbClr val="007F6E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5752-F9BE-4C8B-98ED-376993A46255}" type="datetime1">
              <a:rPr lang="en-US" smtClean="0"/>
              <a:t>8/7/2025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E99-457F-4B36-A8C9-31516DE30B10}" type="datetime1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CB71-F58F-498C-9002-F9C84672C698}" type="datetime1">
              <a:rPr lang="en-US" smtClean="0"/>
              <a:t>8/7/2025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E5F2E9-1F1D-0B4F-94B0-E6EA00FCB348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F658B1-96C3-A144-9562-F00D7E3E9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D7CDC-518B-B542-A22C-DED73E5FF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68161D95-F653-E942-8303-453D9920A5F8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0" y="-25497"/>
            <a:ext cx="12306953" cy="69298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20905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509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4F4C59F-81D3-43E1-A33F-14EC73686FCA}" type="datetime1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32509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E5598B-6A72-4445-8947-DC898D412101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  <p:sldLayoutId id="2147483673" r:id="rId4"/>
    <p:sldLayoutId id="2147483675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76" r:id="rId11"/>
    <p:sldLayoutId id="2147483668" r:id="rId12"/>
    <p:sldLayoutId id="2147483677" r:id="rId13"/>
    <p:sldLayoutId id="2147483667" r:id="rId14"/>
    <p:sldLayoutId id="2147483678" r:id="rId15"/>
    <p:sldLayoutId id="2147483661" r:id="rId16"/>
    <p:sldLayoutId id="2147483679" r:id="rId17"/>
    <p:sldLayoutId id="2147483672" r:id="rId18"/>
    <p:sldLayoutId id="2147483680" r:id="rId19"/>
    <p:sldLayoutId id="2147483662" r:id="rId20"/>
    <p:sldLayoutId id="2147483682" r:id="rId21"/>
    <p:sldLayoutId id="2147483669" r:id="rId22"/>
    <p:sldLayoutId id="2147483670" r:id="rId23"/>
    <p:sldLayoutId id="2147483658" r:id="rId24"/>
    <p:sldLayoutId id="2147483659" r:id="rId25"/>
    <p:sldLayoutId id="2147483681" r:id="rId2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1BB2A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1BB2A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1BB2A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1BB2A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1BB2A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ov-lex.sk/pravne-predpisy/SK/ZZ/2021/544/20220101#poznamky.poznamka-7" TargetMode="External"/><Relationship Id="rId13" Type="http://schemas.openxmlformats.org/officeDocument/2006/relationships/hyperlink" Target="https://www.slov-lex.sk/pravne-predpisy/SK/ZZ/2021/544/20220101#poznamky.poznamka-12" TargetMode="External"/><Relationship Id="rId3" Type="http://schemas.openxmlformats.org/officeDocument/2006/relationships/hyperlink" Target="https://www.slov-lex.sk/pravne-predpisy/SK/ZZ/2021/544/20220101#poznamky.poznamka-2" TargetMode="External"/><Relationship Id="rId7" Type="http://schemas.openxmlformats.org/officeDocument/2006/relationships/hyperlink" Target="https://www.slov-lex.sk/pravne-predpisy/SK/ZZ/2021/544/20220101#poznamky.poznamka-6" TargetMode="External"/><Relationship Id="rId12" Type="http://schemas.openxmlformats.org/officeDocument/2006/relationships/hyperlink" Target="https://www.slov-lex.sk/pravne-predpisy/SK/ZZ/2021/544/20220101#poznamky.poznamka-11" TargetMode="External"/><Relationship Id="rId2" Type="http://schemas.openxmlformats.org/officeDocument/2006/relationships/hyperlink" Target="https://www.slov-lex.sk/pravne-predpisy/SK/ZZ/2021/544/20220101#poznamky.poznamka-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lov-lex.sk/pravne-predpisy/SK/ZZ/2021/544/20220101#poznamky.poznamka-5" TargetMode="External"/><Relationship Id="rId11" Type="http://schemas.openxmlformats.org/officeDocument/2006/relationships/hyperlink" Target="https://www.slov-lex.sk/pravne-predpisy/SK/ZZ/2021/544/20220101#poznamky.poznamka-10" TargetMode="External"/><Relationship Id="rId5" Type="http://schemas.openxmlformats.org/officeDocument/2006/relationships/hyperlink" Target="https://www.slov-lex.sk/pravne-predpisy/SK/ZZ/2021/544/20220101#poznamky.poznamka-4" TargetMode="External"/><Relationship Id="rId10" Type="http://schemas.openxmlformats.org/officeDocument/2006/relationships/hyperlink" Target="https://www.slov-lex.sk/pravne-predpisy/SK/ZZ/2021/544/20220101#poznamky.poznamka-9" TargetMode="External"/><Relationship Id="rId4" Type="http://schemas.openxmlformats.org/officeDocument/2006/relationships/hyperlink" Target="https://www.slov-lex.sk/pravne-predpisy/SK/ZZ/2021/544/20220101#poznamky.poznamka-3" TargetMode="External"/><Relationship Id="rId9" Type="http://schemas.openxmlformats.org/officeDocument/2006/relationships/hyperlink" Target="https://www.slov-lex.sk/pravne-predpisy/SK/ZZ/2021/544/20220101#poznamky.poznamka-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92475" y="2168062"/>
            <a:ext cx="8851848" cy="2351698"/>
          </a:xfrm>
        </p:spPr>
        <p:txBody>
          <a:bodyPr anchor="ctr">
            <a:noAutofit/>
          </a:bodyPr>
          <a:lstStyle/>
          <a:p>
            <a:pPr algn="ctr"/>
            <a:r>
              <a:rPr lang="sk-SK" sz="4500" b="1" dirty="0"/>
              <a:t>INDEX DAŇOVEJ SPOĽAHLIVOSTI</a:t>
            </a:r>
            <a:br>
              <a:rPr lang="sk-SK" sz="4500" b="1" dirty="0"/>
            </a:br>
            <a:r>
              <a:rPr lang="sk-SK" sz="4500" b="1" dirty="0"/>
              <a:t>Kritériá na určenie IDS</a:t>
            </a:r>
          </a:p>
        </p:txBody>
      </p:sp>
      <p:pic>
        <p:nvPicPr>
          <p:cNvPr id="15364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4" y="2350931"/>
            <a:ext cx="1378387" cy="175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ovná spojnica 7"/>
          <p:cNvCxnSpPr/>
          <p:nvPr/>
        </p:nvCxnSpPr>
        <p:spPr>
          <a:xfrm>
            <a:off x="2592475" y="2350931"/>
            <a:ext cx="0" cy="198596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BlokTextu 8"/>
          <p:cNvSpPr txBox="1"/>
          <p:nvPr/>
        </p:nvSpPr>
        <p:spPr>
          <a:xfrm>
            <a:off x="1143000" y="5668991"/>
            <a:ext cx="385542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sk-SK" altLang="sk-SK" sz="2400" b="1" dirty="0">
                <a:solidFill>
                  <a:schemeClr val="bg2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Donovaly, 25. – 26.06.2025</a:t>
            </a:r>
            <a:endParaRPr lang="en-GB" altLang="sk-SK" sz="2400" b="1" dirty="0">
              <a:solidFill>
                <a:schemeClr val="bg2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2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9584" y="603681"/>
            <a:ext cx="10810660" cy="1127465"/>
          </a:xfrm>
        </p:spPr>
        <p:txBody>
          <a:bodyPr/>
          <a:lstStyle/>
          <a:p>
            <a:pPr algn="ctr"/>
            <a:r>
              <a:rPr lang="sk-SK" sz="2400" dirty="0"/>
              <a:t>Detail KR6 v zmysle § 1 písm. a), b) a c) vyhlášky</a:t>
            </a:r>
            <a:br>
              <a:rPr lang="sk-SK" sz="2400"/>
            </a:br>
            <a:r>
              <a:rPr lang="sk-SK" sz="2400" b="1"/>
              <a:t>Nepodanie </a:t>
            </a:r>
            <a:r>
              <a:rPr lang="sk-SK" sz="2400" b="1" dirty="0"/>
              <a:t>iných daňových priznaní a daňových dokumentov v zákonom stanovenej lehote</a:t>
            </a:r>
            <a:endParaRPr lang="sk-SK" sz="2400" b="1" dirty="0">
              <a:solidFill>
                <a:schemeClr val="bg1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59293" y="2351493"/>
            <a:ext cx="11160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Typy porušenia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k-SK" dirty="0">
                <a:latin typeface="Arial Narrow" panose="020B0606020202030204" pitchFamily="34" charset="0"/>
              </a:rPr>
              <a:t>oneskorene podané viac ako 3 dni po stanovenej lehote daňové priznanie k dani z poistenia, súhrnný výkaz k dani z pridanej hodnoty a oneskorene podaný viac ako 5 dní prehľad k dani z príjmov zo závislej činnosti.</a:t>
            </a:r>
          </a:p>
          <a:p>
            <a:pPr algn="just"/>
            <a:endParaRPr lang="sk-SK" u="sng" dirty="0">
              <a:solidFill>
                <a:srgbClr val="007F6E"/>
              </a:solidFill>
              <a:latin typeface="Arial Narrow" panose="020B0606020202030204" pitchFamily="34" charset="0"/>
            </a:endParaRPr>
          </a:p>
          <a:p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Podmienky hodnotenia pre Prehľad ZČ, SV DPH, </a:t>
            </a:r>
            <a:r>
              <a:rPr lang="sk-SK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			       </a:t>
            </a: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Bodové hodnotenie </a:t>
            </a:r>
          </a:p>
          <a:p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daňové priznanie k dani z poistenia</a:t>
            </a:r>
            <a:r>
              <a:rPr lang="sk-SK" dirty="0">
                <a:solidFill>
                  <a:srgbClr val="325095"/>
                </a:solidFill>
                <a:latin typeface="Arial Narrow" panose="020B0606020202030204" pitchFamily="34" charset="0"/>
              </a:rPr>
              <a:t>	      									</a:t>
            </a:r>
            <a:endParaRPr lang="sk-SK" dirty="0">
              <a:solidFill>
                <a:srgbClr val="325095"/>
              </a:solidFill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099089"/>
              </p:ext>
            </p:extLst>
          </p:nvPr>
        </p:nvGraphicFramePr>
        <p:xfrm>
          <a:off x="656947" y="4191789"/>
          <a:ext cx="5166804" cy="1679307"/>
        </p:xfrm>
        <a:graphic>
          <a:graphicData uri="http://schemas.openxmlformats.org/drawingml/2006/table">
            <a:tbl>
              <a:tblPr firstRow="1" firstCol="1" bandRow="1"/>
              <a:tblGrid>
                <a:gridCol w="2347230">
                  <a:extLst>
                    <a:ext uri="{9D8B030D-6E8A-4147-A177-3AD203B41FA5}">
                      <a16:colId xmlns:a16="http://schemas.microsoft.com/office/drawing/2014/main" val="2708719016"/>
                    </a:ext>
                  </a:extLst>
                </a:gridCol>
                <a:gridCol w="1381533">
                  <a:extLst>
                    <a:ext uri="{9D8B030D-6E8A-4147-A177-3AD203B41FA5}">
                      <a16:colId xmlns:a16="http://schemas.microsoft.com/office/drawing/2014/main" val="1859907442"/>
                    </a:ext>
                  </a:extLst>
                </a:gridCol>
                <a:gridCol w="1438041">
                  <a:extLst>
                    <a:ext uri="{9D8B030D-6E8A-4147-A177-3AD203B41FA5}">
                      <a16:colId xmlns:a16="http://schemas.microsoft.com/office/drawing/2014/main" val="1982782460"/>
                    </a:ext>
                  </a:extLst>
                </a:gridCol>
              </a:tblGrid>
              <a:tr h="840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sk-SK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Podávanie Prehľadu ZČ v zákonom stanovenej lehote 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oneskorene podané viac ako 5 dní  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244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 roky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80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381213"/>
                  </a:ext>
                </a:extLst>
              </a:tr>
              <a:tr h="839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sk-SK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Podávanie SV DPH, Daň z poistenia v zákonom stanovenej lehote 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oneskorene podané viac</a:t>
                      </a:r>
                      <a:r>
                        <a:rPr lang="sk-SK" sz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ako 3 dni 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244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 roky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80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520164"/>
                  </a:ext>
                </a:extLst>
              </a:tr>
            </a:tbl>
          </a:graphicData>
        </a:graphic>
      </p:graphicFrame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492284"/>
              </p:ext>
            </p:extLst>
          </p:nvPr>
        </p:nvGraphicFramePr>
        <p:xfrm>
          <a:off x="6473715" y="4191788"/>
          <a:ext cx="4907458" cy="1679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5170">
                  <a:extLst>
                    <a:ext uri="{9D8B030D-6E8A-4147-A177-3AD203B41FA5}">
                      <a16:colId xmlns:a16="http://schemas.microsoft.com/office/drawing/2014/main" val="246816424"/>
                    </a:ext>
                  </a:extLst>
                </a:gridCol>
                <a:gridCol w="1142288">
                  <a:extLst>
                    <a:ext uri="{9D8B030D-6E8A-4147-A177-3AD203B41FA5}">
                      <a16:colId xmlns:a16="http://schemas.microsoft.com/office/drawing/2014/main" val="3676018412"/>
                    </a:ext>
                  </a:extLst>
                </a:gridCol>
              </a:tblGrid>
              <a:tr h="6259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325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KR6 Prehľad ZČ, SV DPH, Daňové priznanie k dani z poistenia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Počet bodov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52705" marT="0" marB="0"/>
                </a:tc>
                <a:extLst>
                  <a:ext uri="{0D108BD9-81ED-4DB2-BD59-A6C34878D82A}">
                    <a16:rowId xmlns:a16="http://schemas.microsoft.com/office/drawing/2014/main" val="262395365"/>
                  </a:ext>
                </a:extLst>
              </a:tr>
              <a:tr h="5187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Prehľad ZČ podaný po zákonnej lehote viac ako 5 dní 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110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334645" marT="0" marB="0"/>
                </a:tc>
                <a:extLst>
                  <a:ext uri="{0D108BD9-81ED-4DB2-BD59-A6C34878D82A}">
                    <a16:rowId xmlns:a16="http://schemas.microsoft.com/office/drawing/2014/main" val="2393826792"/>
                  </a:ext>
                </a:extLst>
              </a:tr>
              <a:tr h="5346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SV DPH, Daň z poistenia podané po zákonnej lehote viac ako 3 dni 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110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1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334645" marT="0" marB="0"/>
                </a:tc>
                <a:extLst>
                  <a:ext uri="{0D108BD9-81ED-4DB2-BD59-A6C34878D82A}">
                    <a16:rowId xmlns:a16="http://schemas.microsoft.com/office/drawing/2014/main" val="1575423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399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224" y="502418"/>
            <a:ext cx="11354638" cy="1723368"/>
          </a:xfrm>
        </p:spPr>
        <p:txBody>
          <a:bodyPr/>
          <a:lstStyle/>
          <a:p>
            <a:pPr algn="ctr"/>
            <a:r>
              <a:rPr lang="sk-SK" sz="2800" dirty="0"/>
              <a:t>Detail KR7 v zmysle § 1 písm. l) vyhlášky </a:t>
            </a:r>
            <a:br>
              <a:rPr lang="sk-SK" sz="2800" dirty="0"/>
            </a:br>
            <a:r>
              <a:rPr lang="sk-SK" sz="2800" b="1" dirty="0"/>
              <a:t>Vyhodnotenie uloženia pokuty pri správe spotrebných daní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462225" y="2241032"/>
            <a:ext cx="1135463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Typy porušenia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k-SK" dirty="0">
                <a:latin typeface="Arial Narrow" panose="020B0606020202030204" pitchFamily="34" charset="0"/>
              </a:rPr>
              <a:t>správne delikty podľa jednotlivých zákonov o spotrebných daniach, ktoré majú priamy súvis so vznikom daňovej povinnosti.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k-SK" sz="500" dirty="0">
              <a:latin typeface="Arial Narrow" panose="020B0606020202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Podmienky hodnotenia</a:t>
            </a:r>
          </a:p>
          <a:p>
            <a:pPr algn="just"/>
            <a:r>
              <a:rPr lang="sk-SK" dirty="0">
                <a:latin typeface="Arial Narrow" panose="020B0606020202030204" pitchFamily="34" charset="0"/>
              </a:rPr>
              <a:t>Posudzuje sa právoplatne uložená pokuta v období posledných 3 rokov.</a:t>
            </a:r>
          </a:p>
          <a:p>
            <a:pPr algn="just"/>
            <a:r>
              <a:rPr lang="sk-SK" dirty="0">
                <a:latin typeface="Arial Narrow" panose="020B0606020202030204" pitchFamily="34" charset="0"/>
              </a:rPr>
              <a:t>Do hodnotenia vstupuje každá právoplatne uložená pokuta samostatne. Opakované porušenie je hodnotené prísnejšie.</a:t>
            </a:r>
          </a:p>
          <a:p>
            <a:pPr algn="just"/>
            <a:endParaRPr lang="sk-SK" dirty="0">
              <a:latin typeface="Arial Narrow" panose="020B0606020202030204" pitchFamily="34" charset="0"/>
            </a:endParaRPr>
          </a:p>
          <a:p>
            <a:pPr algn="just"/>
            <a:r>
              <a:rPr lang="sk-SK" dirty="0">
                <a:solidFill>
                  <a:srgbClr val="FF0000"/>
                </a:solidFill>
                <a:latin typeface="Arial Narrow" panose="020B0606020202030204" pitchFamily="34" charset="0"/>
              </a:rPr>
              <a:t>Vo vyhodnotení sa zohľadní odkladný účinok priznaný súdom.</a:t>
            </a:r>
            <a:endParaRPr lang="sk-SK" dirty="0">
              <a:solidFill>
                <a:srgbClr val="FF0000"/>
              </a:solidFill>
            </a:endParaRPr>
          </a:p>
          <a:p>
            <a:pPr algn="just"/>
            <a:endParaRPr lang="sk-SK" u="sng" dirty="0">
              <a:solidFill>
                <a:srgbClr val="325095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Bodové hodnotenie</a:t>
            </a:r>
          </a:p>
          <a:p>
            <a:pPr algn="just"/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348844"/>
              </p:ext>
            </p:extLst>
          </p:nvPr>
        </p:nvGraphicFramePr>
        <p:xfrm>
          <a:off x="575670" y="5153591"/>
          <a:ext cx="7733526" cy="724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76126">
                  <a:extLst>
                    <a:ext uri="{9D8B030D-6E8A-4147-A177-3AD203B41FA5}">
                      <a16:colId xmlns:a16="http://schemas.microsoft.com/office/drawing/2014/main" val="355891221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370361518"/>
                    </a:ext>
                  </a:extLst>
                </a:gridCol>
              </a:tblGrid>
              <a:tr h="241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b="0" dirty="0">
                          <a:effectLst/>
                          <a:latin typeface="Arial Narrow" panose="020B0606020202030204" pitchFamily="34" charset="0"/>
                        </a:rPr>
                        <a:t>Počet bodov</a:t>
                      </a:r>
                      <a:endParaRPr lang="sk-SK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3184318"/>
                  </a:ext>
                </a:extLst>
              </a:tr>
              <a:tr h="4087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b="0" dirty="0">
                          <a:effectLst/>
                          <a:latin typeface="Arial Narrow" panose="020B0606020202030204" pitchFamily="34" charset="0"/>
                        </a:rPr>
                        <a:t>Porušenie vybraných ustanovení zákonov o spotrebných daniach</a:t>
                      </a:r>
                      <a:endParaRPr lang="sk-SK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b="0" dirty="0">
                          <a:effectLst/>
                          <a:latin typeface="Arial Narrow" panose="020B0606020202030204" pitchFamily="34" charset="0"/>
                        </a:rPr>
                        <a:t>5/11*</a:t>
                      </a:r>
                      <a:endParaRPr lang="sk-SK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7141012"/>
                  </a:ext>
                </a:extLst>
              </a:tr>
            </a:tbl>
          </a:graphicData>
        </a:graphic>
      </p:graphicFrame>
      <p:sp>
        <p:nvSpPr>
          <p:cNvPr id="6" name="Obdĺžnik 5"/>
          <p:cNvSpPr/>
          <p:nvPr/>
        </p:nvSpPr>
        <p:spPr>
          <a:xfrm>
            <a:off x="637814" y="5990183"/>
            <a:ext cx="94545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>
                <a:latin typeface="Arial Narrow" panose="020B0606020202030204" pitchFamily="34" charset="0"/>
              </a:rPr>
              <a:t>* Počet pridelených bodov za opakované porušenie vybraných ustanovení zákonov o spotrebných daniach </a:t>
            </a:r>
            <a:r>
              <a:rPr lang="sk-SK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sa zvyšuje</a:t>
            </a:r>
          </a:p>
        </p:txBody>
      </p:sp>
    </p:spTree>
    <p:extLst>
      <p:ext uri="{BB962C8B-B14F-4D97-AF65-F5344CB8AC3E}">
        <p14:creationId xmlns:p14="http://schemas.microsoft.com/office/powerpoint/2010/main" val="2235771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1934" y="489880"/>
            <a:ext cx="11435024" cy="1690850"/>
          </a:xfrm>
        </p:spPr>
        <p:txBody>
          <a:bodyPr/>
          <a:lstStyle/>
          <a:p>
            <a:pPr algn="ctr"/>
            <a:r>
              <a:rPr lang="sk-SK" sz="2800" dirty="0"/>
              <a:t>Detail KR8 v zmysle § 1 písm. a) vyhlášky</a:t>
            </a:r>
            <a:br>
              <a:rPr lang="sk-SK" sz="2800" dirty="0"/>
            </a:br>
            <a:r>
              <a:rPr lang="sk-SK" sz="2800" b="1" dirty="0"/>
              <a:t>Vyhodnotenie podávania daňového priznania pre spotrebné dane v lehote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492369" y="1956927"/>
            <a:ext cx="1146517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Typy porušenia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sk-SK" dirty="0">
                <a:latin typeface="Arial Narrow" panose="020B0606020202030204" pitchFamily="34" charset="0"/>
              </a:rPr>
              <a:t>oneskorene podané daňové priznania podľa jednotlivých zákonov o spotrebných daniach.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sk-SK" sz="500" dirty="0">
              <a:latin typeface="Arial Narrow" panose="020B0606020202030204" pitchFamily="34" charset="0"/>
            </a:endParaRPr>
          </a:p>
          <a:p>
            <a:pPr lvl="0" algn="just">
              <a:defRPr/>
            </a:pP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Podmienky hodnotenia</a:t>
            </a:r>
            <a:endParaRPr lang="sk-SK" u="sng" dirty="0">
              <a:solidFill>
                <a:srgbClr val="325095"/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sk-SK" dirty="0">
                <a:latin typeface="Arial Narrow" panose="020B0606020202030204" pitchFamily="34" charset="0"/>
              </a:rPr>
              <a:t>Posudzuje sa podanie daňového priznania po zákonom stanovenej lehote, pričom sa hodnotí len podanie daňového priznania po určenej lehote s omeškaním viac ako 3 dni.</a:t>
            </a:r>
            <a:endParaRPr lang="sk-SK" u="sng" strike="sngStrike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dirty="0">
                <a:latin typeface="Arial Narrow" panose="020B0606020202030204" pitchFamily="34" charset="0"/>
              </a:rPr>
              <a:t>Vyhodnocujú sa podané daňové priznania za posledné 3 roky.</a:t>
            </a:r>
          </a:p>
          <a:p>
            <a:pPr algn="just"/>
            <a:endParaRPr lang="sk-SK" u="sng" dirty="0">
              <a:solidFill>
                <a:srgbClr val="325095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Bodové hodnotenie</a:t>
            </a:r>
            <a:endParaRPr lang="sk-SK" u="sng" dirty="0">
              <a:solidFill>
                <a:srgbClr val="325095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841559"/>
              </p:ext>
            </p:extLst>
          </p:nvPr>
        </p:nvGraphicFramePr>
        <p:xfrm>
          <a:off x="590024" y="4688447"/>
          <a:ext cx="7709932" cy="1571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01751">
                  <a:extLst>
                    <a:ext uri="{9D8B030D-6E8A-4147-A177-3AD203B41FA5}">
                      <a16:colId xmlns:a16="http://schemas.microsoft.com/office/drawing/2014/main" val="3762331967"/>
                    </a:ext>
                  </a:extLst>
                </a:gridCol>
                <a:gridCol w="1908181">
                  <a:extLst>
                    <a:ext uri="{9D8B030D-6E8A-4147-A177-3AD203B41FA5}">
                      <a16:colId xmlns:a16="http://schemas.microsoft.com/office/drawing/2014/main" val="1693027628"/>
                    </a:ext>
                  </a:extLst>
                </a:gridCol>
              </a:tblGrid>
              <a:tr h="4029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b="0" dirty="0">
                          <a:effectLst/>
                          <a:latin typeface="Arial Narrow" panose="020B0606020202030204" pitchFamily="34" charset="0"/>
                        </a:rPr>
                        <a:t>Počet bodov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5012499"/>
                  </a:ext>
                </a:extLst>
              </a:tr>
              <a:tr h="433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b="0" dirty="0">
                          <a:effectLst/>
                          <a:latin typeface="Arial Narrow" panose="020B0606020202030204" pitchFamily="34" charset="0"/>
                        </a:rPr>
                        <a:t>Daňové</a:t>
                      </a:r>
                      <a:r>
                        <a:rPr lang="sk-SK" sz="1800" b="0" baseline="0" dirty="0">
                          <a:effectLst/>
                          <a:latin typeface="Arial Narrow" panose="020B0606020202030204" pitchFamily="34" charset="0"/>
                        </a:rPr>
                        <a:t> priznanie podané po lehote </a:t>
                      </a:r>
                      <a:r>
                        <a:rPr lang="sk-SK" sz="1800" b="0" baseline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s omeškaním  </a:t>
                      </a:r>
                      <a:r>
                        <a:rPr lang="sk-SK" sz="1800" b="0" baseline="0" dirty="0">
                          <a:effectLst/>
                          <a:latin typeface="Arial Narrow" panose="020B0606020202030204" pitchFamily="34" charset="0"/>
                        </a:rPr>
                        <a:t>do 3 dní</a:t>
                      </a:r>
                      <a:endParaRPr lang="sk-SK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b="0" dirty="0">
                          <a:effectLst/>
                          <a:latin typeface="Arial Narrow" panose="020B0606020202030204" pitchFamily="34" charset="0"/>
                        </a:rPr>
                        <a:t>nehodnotí sa</a:t>
                      </a:r>
                      <a:endParaRPr lang="sk-SK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8298550"/>
                  </a:ext>
                </a:extLst>
              </a:tr>
              <a:tr h="7356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b="0" dirty="0"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Daňové priznanie podané po lehote </a:t>
                      </a:r>
                      <a:r>
                        <a:rPr lang="sk-SK" sz="1800" b="0" baseline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s omeškaním </a:t>
                      </a:r>
                      <a:r>
                        <a:rPr lang="sk-SK" sz="18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800" b="0" dirty="0"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viac ako 3 dni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b="0" dirty="0"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7977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015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0391" y="679572"/>
            <a:ext cx="10713395" cy="1228456"/>
          </a:xfrm>
        </p:spPr>
        <p:txBody>
          <a:bodyPr/>
          <a:lstStyle/>
          <a:p>
            <a:pPr algn="ctr"/>
            <a:r>
              <a:rPr lang="sk-SK" sz="2800" dirty="0"/>
              <a:t>Detail KR9 v zmysle § 1 písm. d) vyhlášky</a:t>
            </a:r>
            <a:br>
              <a:rPr lang="sk-SK" sz="2800" dirty="0"/>
            </a:br>
            <a:r>
              <a:rPr lang="pl-PL" sz="2800" b="1" dirty="0"/>
              <a:t>Vyrubenie spotrebnej dane alebo rozdielu spotrebnej dane colným úradom</a:t>
            </a:r>
            <a:endParaRPr lang="sk-SK" sz="2800" b="1" dirty="0">
              <a:solidFill>
                <a:schemeClr val="bg1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02419" y="2300913"/>
            <a:ext cx="113546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Typy porušenia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sk-SK" dirty="0">
                <a:latin typeface="Arial Narrow" panose="020B0606020202030204" pitchFamily="34" charset="0"/>
              </a:rPr>
              <a:t>právoplatné rozhodnutie vo vyrubovacom konaní, ktorým bola vyrubená kladná spotrebná daň alebo vyrubený kladný rozdiel spotrebnej dane. </a:t>
            </a:r>
          </a:p>
          <a:p>
            <a:pPr lvl="0" algn="just">
              <a:defRPr/>
            </a:pPr>
            <a:endParaRPr lang="sk-SK" sz="500" dirty="0">
              <a:latin typeface="Arial Narrow" panose="020B0606020202030204" pitchFamily="34" charset="0"/>
            </a:endParaRPr>
          </a:p>
          <a:p>
            <a:pPr lvl="0" algn="just">
              <a:defRPr/>
            </a:pPr>
            <a:endParaRPr lang="sk-SK" sz="500" dirty="0">
              <a:latin typeface="Arial Narrow" panose="020B0606020202030204" pitchFamily="34" charset="0"/>
            </a:endParaRPr>
          </a:p>
          <a:p>
            <a:pPr algn="just"/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Podmienky hodnotenia</a:t>
            </a:r>
            <a:endParaRPr lang="sk-SK" u="sng" dirty="0">
              <a:solidFill>
                <a:srgbClr val="325095"/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sk-SK" dirty="0">
                <a:latin typeface="Arial Narrow" panose="020B0606020202030204" pitchFamily="34" charset="0"/>
              </a:rPr>
              <a:t>Hodnotí sa samostatne každé právoplatné rozhodnutie vo vyrubovacom konaní v období posledných 3 rokov.</a:t>
            </a:r>
          </a:p>
          <a:p>
            <a:pPr algn="just">
              <a:defRPr/>
            </a:pPr>
            <a:endParaRPr lang="sk-SK" dirty="0"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sk-SK" dirty="0">
                <a:latin typeface="Arial Narrow" panose="020B0606020202030204" pitchFamily="34" charset="0"/>
              </a:rPr>
              <a:t>Stanovuje sa minimálna výška vyrubenej dane alebo vyrubeného rozdiel dane (do 50 € vrátane), ktorá nevstupuje do vyhodnotenia. </a:t>
            </a:r>
          </a:p>
          <a:p>
            <a:pPr algn="just">
              <a:defRPr/>
            </a:pPr>
            <a:r>
              <a:rPr lang="sk-SK" dirty="0">
                <a:latin typeface="Arial Narrow" panose="020B0606020202030204" pitchFamily="34" charset="0"/>
              </a:rPr>
              <a:t>Vyhodnotenie je stanovené kombinovaným spôsobom: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sk-SK" u="sng" dirty="0">
                <a:latin typeface="Arial Narrow" panose="020B0606020202030204" pitchFamily="34" charset="0"/>
              </a:rPr>
              <a:t>absolútnou hodnotou </a:t>
            </a:r>
            <a:r>
              <a:rPr lang="sk-SK" dirty="0">
                <a:latin typeface="Arial Narrow" panose="020B0606020202030204" pitchFamily="34" charset="0"/>
              </a:rPr>
              <a:t>vyrubenej dane alebo vyrubeného rozdielu dane (viac ako 50 € až menej ako 500 €), ktorá je hodnotená 1 bodom a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sk-SK" u="sng" dirty="0">
                <a:latin typeface="Arial Narrow" panose="020B0606020202030204" pitchFamily="34" charset="0"/>
              </a:rPr>
              <a:t>pomernou hodnotou </a:t>
            </a:r>
            <a:r>
              <a:rPr lang="sk-SK" dirty="0">
                <a:latin typeface="Arial Narrow" panose="020B0606020202030204" pitchFamily="34" charset="0"/>
              </a:rPr>
              <a:t>vyrubenej dane alebo vyrubeného rozdielu dane k celkovej daňovej povinnosti (500 € a viac), ktorá je hodnotená bodmi od 4 do 25 podľa nasledujúcej tabuľky.</a:t>
            </a:r>
          </a:p>
          <a:p>
            <a:pPr algn="just">
              <a:defRPr/>
            </a:pPr>
            <a:endParaRPr lang="sk-SK" dirty="0"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sk-SK" dirty="0">
                <a:solidFill>
                  <a:srgbClr val="FF0000"/>
                </a:solidFill>
                <a:latin typeface="Arial Narrow" panose="020B0606020202030204" pitchFamily="34" charset="0"/>
              </a:rPr>
              <a:t> Vo vyhodnotení sa zohľadní odkladný účinok priznaný súdom.</a:t>
            </a:r>
          </a:p>
          <a:p>
            <a:pPr algn="just"/>
            <a:endParaRPr lang="sk-SK" dirty="0">
              <a:latin typeface="Arial Narrow" panose="020B0606020202030204" pitchFamily="34" charset="0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31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38351" y="2413671"/>
            <a:ext cx="5463041" cy="398547"/>
          </a:xfrm>
        </p:spPr>
        <p:txBody>
          <a:bodyPr vert="horz">
            <a:noAutofit/>
          </a:bodyPr>
          <a:lstStyle/>
          <a:p>
            <a:pPr marL="0" indent="0">
              <a:buNone/>
            </a:pP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n-cs"/>
              </a:rPr>
              <a:t>Bodové hodnotenie</a:t>
            </a:r>
            <a:endParaRPr lang="sk-SK" u="sng" dirty="0">
              <a:solidFill>
                <a:srgbClr val="325095"/>
              </a:solidFill>
            </a:endParaRPr>
          </a:p>
          <a:p>
            <a:pPr marL="0" indent="0">
              <a:buNone/>
            </a:pPr>
            <a:endParaRPr lang="sk-SK" dirty="0">
              <a:latin typeface="Arial Narrow" panose="020B0606020202030204" pitchFamily="34" charset="0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Arial Narrow" panose="020B0606020202030204" pitchFamily="34" charset="0"/>
              </a:rPr>
              <a:pPr/>
              <a:t>14</a:t>
            </a:fld>
            <a:endParaRPr lang="en-US">
              <a:latin typeface="Arial Narrow" panose="020B0606020202030204" pitchFamily="34" charset="0"/>
            </a:endParaRPr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331313"/>
              </p:ext>
            </p:extLst>
          </p:nvPr>
        </p:nvGraphicFramePr>
        <p:xfrm>
          <a:off x="2683475" y="2553600"/>
          <a:ext cx="6977761" cy="3182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830">
                  <a:extLst>
                    <a:ext uri="{9D8B030D-6E8A-4147-A177-3AD203B41FA5}">
                      <a16:colId xmlns:a16="http://schemas.microsoft.com/office/drawing/2014/main" val="2446694457"/>
                    </a:ext>
                  </a:extLst>
                </a:gridCol>
                <a:gridCol w="2557931">
                  <a:extLst>
                    <a:ext uri="{9D8B030D-6E8A-4147-A177-3AD203B41FA5}">
                      <a16:colId xmlns:a16="http://schemas.microsoft.com/office/drawing/2014/main" val="856376194"/>
                    </a:ext>
                  </a:extLst>
                </a:gridCol>
              </a:tblGrid>
              <a:tr h="435926">
                <a:tc>
                  <a:txBody>
                    <a:bodyPr/>
                    <a:lstStyle/>
                    <a:p>
                      <a:pPr algn="ctr"/>
                      <a:r>
                        <a:rPr lang="sk-SK" sz="1700" dirty="0">
                          <a:latin typeface="Arial Narrow" panose="020B0606020202030204" pitchFamily="34" charset="0"/>
                        </a:rPr>
                        <a:t>Intervaly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700" dirty="0">
                          <a:latin typeface="Arial Narrow" panose="020B0606020202030204" pitchFamily="34" charset="0"/>
                        </a:rPr>
                        <a:t>Pridelené body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7679553"/>
                  </a:ext>
                </a:extLst>
              </a:tr>
              <a:tr h="34328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700" dirty="0">
                          <a:latin typeface="Arial Narrow" panose="020B0606020202030204" pitchFamily="34" charset="0"/>
                        </a:rPr>
                        <a:t>50 € &lt; nález po VK &lt; 500 €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700" b="1" dirty="0"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32014544"/>
                  </a:ext>
                </a:extLst>
              </a:tr>
              <a:tr h="34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Arial Narrow" panose="020B0606020202030204" pitchFamily="34" charset="0"/>
                        </a:rPr>
                        <a:t>&gt;=0% a &lt;=10%</a:t>
                      </a:r>
                      <a:endParaRPr lang="sk-SK" sz="17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700" b="1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sk-SK" sz="17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90708545"/>
                  </a:ext>
                </a:extLst>
              </a:tr>
              <a:tr h="34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Arial Narrow" panose="020B0606020202030204" pitchFamily="34" charset="0"/>
                        </a:rPr>
                        <a:t>&gt;10% a &lt;=20%</a:t>
                      </a:r>
                      <a:endParaRPr lang="sk-SK" sz="17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700" b="1" dirty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sk-SK" sz="17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32591200"/>
                  </a:ext>
                </a:extLst>
              </a:tr>
              <a:tr h="34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Arial Narrow" panose="020B0606020202030204" pitchFamily="34" charset="0"/>
                        </a:rPr>
                        <a:t>&gt;20% a &lt;=30%</a:t>
                      </a:r>
                      <a:endParaRPr lang="sk-SK" sz="17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700" b="1" dirty="0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sk-SK" sz="17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63895400"/>
                  </a:ext>
                </a:extLst>
              </a:tr>
              <a:tr h="34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Arial Narrow" panose="020B0606020202030204" pitchFamily="34" charset="0"/>
                        </a:rPr>
                        <a:t>&gt;30% a &lt;=40%</a:t>
                      </a:r>
                      <a:endParaRPr lang="sk-SK" sz="17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700" b="1" dirty="0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  <a:endParaRPr lang="sk-SK" sz="17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8113614"/>
                  </a:ext>
                </a:extLst>
              </a:tr>
              <a:tr h="34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Arial Narrow" panose="020B0606020202030204" pitchFamily="34" charset="0"/>
                        </a:rPr>
                        <a:t>&gt;40% a &lt;=50%</a:t>
                      </a:r>
                      <a:endParaRPr lang="sk-SK" sz="17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700" b="1" dirty="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sk-SK" sz="17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20314438"/>
                  </a:ext>
                </a:extLst>
              </a:tr>
              <a:tr h="34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Arial Narrow" panose="020B0606020202030204" pitchFamily="34" charset="0"/>
                        </a:rPr>
                        <a:t>&gt;50% a &lt;60%</a:t>
                      </a:r>
                      <a:endParaRPr lang="sk-SK" sz="17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700" b="1" dirty="0"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  <a:endParaRPr lang="sk-SK" sz="17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35658606"/>
                  </a:ext>
                </a:extLst>
              </a:tr>
              <a:tr h="34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700" dirty="0">
                          <a:effectLst/>
                          <a:latin typeface="Arial Narrow" panose="020B0606020202030204" pitchFamily="34" charset="0"/>
                        </a:rPr>
                        <a:t>&gt;=60% </a:t>
                      </a:r>
                      <a:endParaRPr lang="sk-SK" sz="17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700" b="1" dirty="0"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  <a:endParaRPr lang="sk-SK" sz="17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51885389"/>
                  </a:ext>
                </a:extLst>
              </a:tr>
            </a:tbl>
          </a:graphicData>
        </a:graphic>
      </p:graphicFrame>
      <p:sp>
        <p:nvSpPr>
          <p:cNvPr id="7" name="Nadpis 1"/>
          <p:cNvSpPr txBox="1">
            <a:spLocks/>
          </p:cNvSpPr>
          <p:nvPr/>
        </p:nvSpPr>
        <p:spPr bwMode="gray">
          <a:xfrm>
            <a:off x="629056" y="554802"/>
            <a:ext cx="11024680" cy="1335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sz="2800" dirty="0"/>
              <a:t>Detail KR9 v zmysle § 1 písm. d) vyhlášky</a:t>
            </a:r>
            <a:br>
              <a:rPr lang="sk-SK" sz="2800" dirty="0"/>
            </a:br>
            <a:r>
              <a:rPr lang="pl-PL" sz="2800" b="1" dirty="0"/>
              <a:t>Vyrubenie spotrebnej dane alebo rozdielu spotrebnej dane colným úradom</a:t>
            </a:r>
            <a:endParaRPr lang="sk-SK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44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2891" y="657852"/>
            <a:ext cx="8853205" cy="1290908"/>
          </a:xfrm>
        </p:spPr>
        <p:txBody>
          <a:bodyPr/>
          <a:lstStyle/>
          <a:p>
            <a:pPr algn="ctr"/>
            <a:r>
              <a:rPr lang="sk-SK" sz="2800" dirty="0"/>
              <a:t>Detail KR10 v zmysle § 1 písm. h) vyhlášky</a:t>
            </a:r>
            <a:br>
              <a:rPr lang="sk-SK" sz="2800" dirty="0"/>
            </a:br>
            <a:r>
              <a:rPr lang="pl-PL" sz="2800" b="1" dirty="0"/>
              <a:t>Určovanie spotrebnej dane podľa pomôcok</a:t>
            </a:r>
            <a:endParaRPr lang="sk-SK" sz="2800" b="1" dirty="0">
              <a:solidFill>
                <a:schemeClr val="bg1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605438" y="2403160"/>
            <a:ext cx="11314443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Typy porušenia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sk-SK" dirty="0">
                <a:latin typeface="Arial Narrow" panose="020B0606020202030204" pitchFamily="34" charset="0"/>
              </a:rPr>
              <a:t>určenie spotrebnej dane podľa pomôcok.</a:t>
            </a:r>
            <a:endParaRPr lang="sk-SK" sz="500" dirty="0">
              <a:latin typeface="Arial Narrow" panose="020B0606020202030204" pitchFamily="34" charset="0"/>
            </a:endParaRPr>
          </a:p>
          <a:p>
            <a:pPr lvl="0">
              <a:lnSpc>
                <a:spcPct val="150000"/>
              </a:lnSpc>
              <a:defRPr/>
            </a:pPr>
            <a:br>
              <a:rPr lang="sk-SK" sz="500" dirty="0">
                <a:latin typeface="Arial Narrow" panose="020B0606020202030204" pitchFamily="34" charset="0"/>
              </a:rPr>
            </a:b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Podmienky hodnotenia</a:t>
            </a:r>
            <a:endParaRPr lang="sk-SK" u="sng" dirty="0">
              <a:solidFill>
                <a:srgbClr val="325095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dirty="0">
                <a:latin typeface="Arial Narrow" panose="020B0606020202030204" pitchFamily="34" charset="0"/>
              </a:rPr>
              <a:t>Hodnoteným obdobím sú posledné 3 roky, v rámci ktorých sa posudzuje deň začatia určovania dane podľa pomôcok.</a:t>
            </a:r>
          </a:p>
          <a:p>
            <a:pPr>
              <a:lnSpc>
                <a:spcPct val="150000"/>
              </a:lnSpc>
            </a:pPr>
            <a:r>
              <a:rPr lang="sk-SK" dirty="0">
                <a:latin typeface="Arial Narrow" panose="020B0606020202030204" pitchFamily="34" charset="0"/>
              </a:rPr>
              <a:t>Kritérium je považované za závažné porušenie, ktoré je hodnotené 25 bodmi.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916258"/>
              </p:ext>
            </p:extLst>
          </p:nvPr>
        </p:nvGraphicFramePr>
        <p:xfrm>
          <a:off x="694215" y="5261720"/>
          <a:ext cx="6430360" cy="872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7681">
                  <a:extLst>
                    <a:ext uri="{9D8B030D-6E8A-4147-A177-3AD203B41FA5}">
                      <a16:colId xmlns:a16="http://schemas.microsoft.com/office/drawing/2014/main" val="194551767"/>
                    </a:ext>
                  </a:extLst>
                </a:gridCol>
                <a:gridCol w="2672679">
                  <a:extLst>
                    <a:ext uri="{9D8B030D-6E8A-4147-A177-3AD203B41FA5}">
                      <a16:colId xmlns:a16="http://schemas.microsoft.com/office/drawing/2014/main" val="364543776"/>
                    </a:ext>
                  </a:extLst>
                </a:gridCol>
              </a:tblGrid>
              <a:tr h="4304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b="0" dirty="0">
                          <a:effectLst/>
                          <a:latin typeface="Arial Narrow" panose="020B0606020202030204" pitchFamily="34" charset="0"/>
                        </a:rPr>
                        <a:t>Počet bodov </a:t>
                      </a:r>
                      <a:endParaRPr lang="sk-SK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5414342"/>
                  </a:ext>
                </a:extLst>
              </a:tr>
              <a:tr h="4421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b="0" dirty="0">
                          <a:effectLst/>
                          <a:latin typeface="Arial Narrow" panose="020B0606020202030204" pitchFamily="34" charset="0"/>
                        </a:rPr>
                        <a:t>Začatie určovania dane podľa pomôcok</a:t>
                      </a:r>
                      <a:endParaRPr lang="sk-SK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b="0" dirty="0"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  <a:endParaRPr lang="sk-SK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772473"/>
                  </a:ext>
                </a:extLst>
              </a:tr>
            </a:tbl>
          </a:graphicData>
        </a:graphic>
      </p:graphicFrame>
      <p:sp>
        <p:nvSpPr>
          <p:cNvPr id="5" name="Obdĺžnik 4"/>
          <p:cNvSpPr/>
          <p:nvPr/>
        </p:nvSpPr>
        <p:spPr>
          <a:xfrm>
            <a:off x="605438" y="4693494"/>
            <a:ext cx="1822935" cy="455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Bodové hodnotenie</a:t>
            </a:r>
            <a:endParaRPr lang="sk-SK" u="sng" dirty="0">
              <a:solidFill>
                <a:srgbClr val="325095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124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6962" y="602901"/>
            <a:ext cx="9365063" cy="1336431"/>
          </a:xfrm>
        </p:spPr>
        <p:txBody>
          <a:bodyPr/>
          <a:lstStyle/>
          <a:p>
            <a:pPr algn="ctr"/>
            <a:r>
              <a:rPr lang="sk-SK" sz="2800" dirty="0"/>
              <a:t>Detail KR11</a:t>
            </a:r>
            <a:r>
              <a:rPr lang="sk-SK" sz="2800" b="1" dirty="0"/>
              <a:t> </a:t>
            </a:r>
            <a:r>
              <a:rPr lang="sk-SK" sz="2800" dirty="0"/>
              <a:t>v zmysle § 1 písm. d) a e) vyhlášky</a:t>
            </a:r>
            <a:br>
              <a:rPr lang="sk-SK" sz="2800" dirty="0"/>
            </a:br>
            <a:r>
              <a:rPr lang="sk-SK" sz="2800" b="1" dirty="0"/>
              <a:t>Nálezy z kontrol - DÚ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85777" y="1939333"/>
            <a:ext cx="11300940" cy="46443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Typy porušenia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k-SK" dirty="0">
                <a:solidFill>
                  <a:schemeClr val="tx1"/>
                </a:solidFill>
                <a:latin typeface="Arial Narrow" panose="020B0606020202030204" pitchFamily="34" charset="0"/>
              </a:rPr>
              <a:t>výška vyrubeného kladného rozdielu dane oproti vyrubenej dani alebo kladného rozdielu v sume,  ktorú mal daňový subjekt podľa osobitných predpisov vykázať alebo na ktorú si uplatnil nárok podľa osobitných predpisov. </a:t>
            </a:r>
          </a:p>
          <a:p>
            <a:pPr marL="0" lvl="0" indent="0">
              <a:buNone/>
              <a:defRPr/>
            </a:pP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Podmienky hodnotenia</a:t>
            </a:r>
            <a:endParaRPr lang="sk-SK" u="sng" dirty="0">
              <a:solidFill>
                <a:srgbClr val="325095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  <a:defRPr/>
            </a:pPr>
            <a:r>
              <a:rPr lang="sk-SK" dirty="0">
                <a:solidFill>
                  <a:schemeClr val="tx1"/>
                </a:solidFill>
                <a:latin typeface="Arial Narrow" panose="020B0606020202030204" pitchFamily="34" charset="0"/>
              </a:rPr>
              <a:t>Právoplatné rozhodnutie vydané vo vyrubovacom konaní za hodnotené obdobie 3 rokov na druhu dani: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1800" dirty="0">
                <a:solidFill>
                  <a:schemeClr val="tx1"/>
                </a:solidFill>
              </a:rPr>
              <a:t>Daň z príjmov fyzických/právnických osôb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1800" dirty="0">
                <a:solidFill>
                  <a:schemeClr val="tx1"/>
                </a:solidFill>
              </a:rPr>
              <a:t>Daň z pridanej hodnoty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1800" dirty="0">
                <a:solidFill>
                  <a:schemeClr val="tx1"/>
                </a:solidFill>
              </a:rPr>
              <a:t>Daň z motorových vozidiel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1800" dirty="0">
                <a:solidFill>
                  <a:schemeClr val="tx1"/>
                </a:solidFill>
              </a:rPr>
              <a:t>Daň z príjmov zo závislej činnosti</a:t>
            </a:r>
          </a:p>
          <a:p>
            <a:pPr marL="0" indent="0">
              <a:buNone/>
              <a:defRPr/>
            </a:pPr>
            <a:r>
              <a:rPr lang="sk-SK" dirty="0">
                <a:solidFill>
                  <a:schemeClr val="tx1"/>
                </a:solidFill>
                <a:latin typeface="Arial Narrow" panose="020B0606020202030204" pitchFamily="34" charset="0"/>
              </a:rPr>
              <a:t>Výška kladného rozdielu nálezu je zohľadnená v bodovom hodnotení. Určená je maximálna výška rozdielu, ktorému sa priradí konštantná hodnota 1 bod. Nad túto sumu sa priradia body pomernou hodnotou na základe podielu nálezu.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k-SK" dirty="0">
                <a:solidFill>
                  <a:srgbClr val="FF0000"/>
                </a:solidFill>
                <a:latin typeface="Arial Narrow" panose="020B0606020202030204" pitchFamily="34" charset="0"/>
              </a:rPr>
              <a:t>Vo vyhodnotení sa zohľadní odkladný účinok priznaný súdom.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53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Arial Narrow" panose="020B0606020202030204" pitchFamily="34" charset="0"/>
              </a:rPr>
              <a:pPr/>
              <a:t>17</a:t>
            </a:fld>
            <a:endParaRPr lang="en-US">
              <a:latin typeface="Arial Narrow" panose="020B0606020202030204" pitchFamily="34" charset="0"/>
            </a:endParaRPr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97442"/>
              </p:ext>
            </p:extLst>
          </p:nvPr>
        </p:nvGraphicFramePr>
        <p:xfrm>
          <a:off x="2449707" y="2680649"/>
          <a:ext cx="6980619" cy="3239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1718">
                  <a:extLst>
                    <a:ext uri="{9D8B030D-6E8A-4147-A177-3AD203B41FA5}">
                      <a16:colId xmlns:a16="http://schemas.microsoft.com/office/drawing/2014/main" val="2446694457"/>
                    </a:ext>
                  </a:extLst>
                </a:gridCol>
                <a:gridCol w="1828901">
                  <a:extLst>
                    <a:ext uri="{9D8B030D-6E8A-4147-A177-3AD203B41FA5}">
                      <a16:colId xmlns:a16="http://schemas.microsoft.com/office/drawing/2014/main" val="856376194"/>
                    </a:ext>
                  </a:extLst>
                </a:gridCol>
              </a:tblGrid>
              <a:tr h="371461">
                <a:tc>
                  <a:txBody>
                    <a:bodyPr/>
                    <a:lstStyle/>
                    <a:p>
                      <a:pPr algn="ctr"/>
                      <a:r>
                        <a:rPr lang="sk-SK" sz="1500" dirty="0">
                          <a:latin typeface="Arial Narrow" panose="020B0606020202030204" pitchFamily="34" charset="0"/>
                        </a:rPr>
                        <a:t>Intervaly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>
                          <a:latin typeface="Arial Narrow" panose="020B0606020202030204" pitchFamily="34" charset="0"/>
                        </a:rPr>
                        <a:t>Pridelené body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7679553"/>
                  </a:ext>
                </a:extLst>
              </a:tr>
              <a:tr h="73249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500" dirty="0">
                          <a:latin typeface="Arial Narrow" panose="020B0606020202030204" pitchFamily="34" charset="0"/>
                        </a:rPr>
                        <a:t>50 € &lt; nález po VK &lt; 500 €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500" dirty="0">
                          <a:latin typeface="Arial Narrow" panose="020B0606020202030204" pitchFamily="34" charset="0"/>
                        </a:rPr>
                        <a:t>250 € &lt; zníženie straty &lt; 2.500 € (zníženie straty)</a:t>
                      </a:r>
                      <a:endParaRPr lang="sk-SK" sz="15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b="1" dirty="0"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32014544"/>
                  </a:ext>
                </a:extLst>
              </a:tr>
              <a:tr h="305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Arial Narrow" panose="020B0606020202030204" pitchFamily="34" charset="0"/>
                        </a:rPr>
                        <a:t>&gt;=0% a &lt;=10%</a:t>
                      </a:r>
                      <a:endParaRPr lang="sk-SK" sz="15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b="1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sk-SK" sz="15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90708545"/>
                  </a:ext>
                </a:extLst>
              </a:tr>
              <a:tr h="305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Arial Narrow" panose="020B0606020202030204" pitchFamily="34" charset="0"/>
                        </a:rPr>
                        <a:t>&gt;10% a &lt;=20%</a:t>
                      </a:r>
                      <a:endParaRPr lang="sk-SK" sz="15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b="1" dirty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sk-SK" sz="15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32591200"/>
                  </a:ext>
                </a:extLst>
              </a:tr>
              <a:tr h="305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Arial Narrow" panose="020B0606020202030204" pitchFamily="34" charset="0"/>
                        </a:rPr>
                        <a:t>&gt;20% a &lt;=30%</a:t>
                      </a:r>
                      <a:endParaRPr lang="sk-SK" sz="15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b="1" dirty="0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sk-SK" sz="15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63895400"/>
                  </a:ext>
                </a:extLst>
              </a:tr>
              <a:tr h="305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Arial Narrow" panose="020B0606020202030204" pitchFamily="34" charset="0"/>
                        </a:rPr>
                        <a:t>&gt;30% a &lt;=40%</a:t>
                      </a:r>
                      <a:endParaRPr lang="sk-SK" sz="15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b="1" dirty="0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  <a:endParaRPr lang="sk-SK" sz="15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8113614"/>
                  </a:ext>
                </a:extLst>
              </a:tr>
              <a:tr h="305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Arial Narrow" panose="020B0606020202030204" pitchFamily="34" charset="0"/>
                        </a:rPr>
                        <a:t>&gt;40% a &lt;=50%</a:t>
                      </a:r>
                      <a:endParaRPr lang="sk-SK" sz="15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b="1" dirty="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sk-SK" sz="15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20314438"/>
                  </a:ext>
                </a:extLst>
              </a:tr>
              <a:tr h="305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Arial Narrow" panose="020B0606020202030204" pitchFamily="34" charset="0"/>
                        </a:rPr>
                        <a:t>&gt;50% a &lt;60%</a:t>
                      </a:r>
                      <a:endParaRPr lang="sk-SK" sz="15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b="1" dirty="0"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  <a:endParaRPr lang="sk-SK" sz="15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35658606"/>
                  </a:ext>
                </a:extLst>
              </a:tr>
              <a:tr h="305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Arial Narrow" panose="020B0606020202030204" pitchFamily="34" charset="0"/>
                        </a:rPr>
                        <a:t>&gt;=60% </a:t>
                      </a:r>
                      <a:endParaRPr lang="sk-SK" sz="15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b="1" dirty="0"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  <a:endParaRPr lang="sk-SK" sz="15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51885389"/>
                  </a:ext>
                </a:extLst>
              </a:tr>
            </a:tbl>
          </a:graphicData>
        </a:graphic>
      </p:graphicFrame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346479" y="532564"/>
            <a:ext cx="9606224" cy="1474154"/>
          </a:xfrm>
        </p:spPr>
        <p:txBody>
          <a:bodyPr/>
          <a:lstStyle/>
          <a:p>
            <a:pPr algn="ctr"/>
            <a:r>
              <a:rPr lang="sk-SK" sz="2800" dirty="0"/>
              <a:t>Detail KR11</a:t>
            </a:r>
            <a:r>
              <a:rPr lang="sk-SK" sz="2800" b="1" dirty="0"/>
              <a:t> </a:t>
            </a:r>
            <a:r>
              <a:rPr lang="sk-SK" sz="2800" dirty="0"/>
              <a:t>v zmysle § 1 písm. d) a e) vyhlášky</a:t>
            </a:r>
            <a:br>
              <a:rPr lang="sk-SK" sz="2800" dirty="0"/>
            </a:br>
            <a:r>
              <a:rPr lang="sk-SK" sz="2800" b="1" dirty="0"/>
              <a:t>Nálezy z kontrol - DÚ</a:t>
            </a:r>
          </a:p>
        </p:txBody>
      </p:sp>
      <p:sp>
        <p:nvSpPr>
          <p:cNvPr id="5" name="Obdĺžnik 4"/>
          <p:cNvSpPr/>
          <p:nvPr/>
        </p:nvSpPr>
        <p:spPr>
          <a:xfrm>
            <a:off x="472273" y="2462164"/>
            <a:ext cx="1822935" cy="455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4020202020204" pitchFamily="34" charset="0"/>
              </a:rPr>
              <a:t>Bodové hodnotenie</a:t>
            </a:r>
            <a:endParaRPr lang="sk-SK" u="sng" dirty="0">
              <a:solidFill>
                <a:srgbClr val="325095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57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6279" y="628597"/>
            <a:ext cx="9786118" cy="1238971"/>
          </a:xfrm>
        </p:spPr>
        <p:txBody>
          <a:bodyPr/>
          <a:lstStyle/>
          <a:p>
            <a:pPr algn="ctr"/>
            <a:r>
              <a:rPr lang="sk-SK" sz="2800" dirty="0"/>
              <a:t>Detail KR12 v zmysle § 1 písm. h) vyhlášky</a:t>
            </a:r>
            <a:br>
              <a:rPr lang="sk-SK" sz="2800" dirty="0"/>
            </a:br>
            <a:r>
              <a:rPr lang="sk-SK" sz="2800" b="1" dirty="0"/>
              <a:t>Určovanie dane podľa pomôcok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32093" y="2010596"/>
            <a:ext cx="10405198" cy="3270669"/>
          </a:xfrm>
        </p:spPr>
        <p:txBody>
          <a:bodyPr>
            <a:noAutofit/>
          </a:bodyPr>
          <a:lstStyle/>
          <a:p>
            <a:pPr marL="0" indent="0" algn="just">
              <a:buClrTx/>
              <a:buNone/>
              <a:defRPr/>
            </a:pP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Typy porušenia</a:t>
            </a:r>
          </a:p>
          <a:p>
            <a:pPr lvl="0" algn="just">
              <a:buClrTx/>
              <a:buFont typeface="Wingdings" panose="05000000000000000000" pitchFamily="2" charset="2"/>
              <a:buChar char="Ø"/>
              <a:defRPr/>
            </a:pPr>
            <a:r>
              <a:rPr lang="sk-SK" dirty="0">
                <a:solidFill>
                  <a:schemeClr val="tx1"/>
                </a:solidFill>
                <a:latin typeface="Arial Narrow" panose="020B0606020202030204" pitchFamily="34" charset="0"/>
              </a:rPr>
              <a:t>určovania dane podľa pomôcok (nepodanie daňového priznania, nesplnenie zákonných povinností v dôsledku čoho nemožno daň správne určiť, neumožnenie výkonu daňovej kontroly).</a:t>
            </a:r>
          </a:p>
          <a:p>
            <a:pPr marL="0" indent="0" algn="just">
              <a:buClrTx/>
              <a:buNone/>
            </a:pP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Podmienky hodnotenia</a:t>
            </a:r>
            <a:endParaRPr lang="sk-SK" sz="1000" u="sng" dirty="0">
              <a:solidFill>
                <a:srgbClr val="325095"/>
              </a:solidFill>
              <a:latin typeface="Arial Narrow" panose="020B0606020202030204" pitchFamily="34" charset="0"/>
            </a:endParaRPr>
          </a:p>
          <a:p>
            <a:pPr marL="0" indent="0" algn="just">
              <a:buClrTx/>
              <a:buNone/>
              <a:defRPr/>
            </a:pPr>
            <a:r>
              <a:rPr lang="sk-SK" dirty="0">
                <a:solidFill>
                  <a:schemeClr val="tx1"/>
                </a:solidFill>
                <a:latin typeface="Arial Narrow" panose="020B0606020202030204" pitchFamily="34" charset="0"/>
              </a:rPr>
              <a:t>Začatie procesu určovania dane podľa pomôcok za hodnotené obdobie 3 rokov na druhu dani:</a:t>
            </a:r>
          </a:p>
          <a:p>
            <a:pPr algn="just">
              <a:buClrTx/>
              <a:buFont typeface="Wingdings" panose="05000000000000000000" pitchFamily="2" charset="2"/>
              <a:buChar char="Ø"/>
              <a:defRPr/>
            </a:pPr>
            <a:r>
              <a:rPr lang="sk-SK" sz="1800" dirty="0">
                <a:solidFill>
                  <a:schemeClr val="tx1"/>
                </a:solidFill>
              </a:rPr>
              <a:t>daň z príjmov fyzických/právnických osôb, daň z pridanej hodnoty, daň z motorových vozidiel, daň zo závislej činnosti</a:t>
            </a:r>
          </a:p>
          <a:p>
            <a:pPr marL="0" indent="0" algn="just">
              <a:buClrTx/>
              <a:buNone/>
            </a:pPr>
            <a:r>
              <a:rPr lang="sk-SK" dirty="0">
                <a:solidFill>
                  <a:schemeClr val="tx1"/>
                </a:solidFill>
                <a:latin typeface="Arial Narrow" panose="020B0606020202030204" pitchFamily="34" charset="0"/>
              </a:rPr>
              <a:t>Výška vyrubenej dane, rozdielu dane alebo rozdielu v sume sa nevyhodnocuje.</a:t>
            </a:r>
          </a:p>
          <a:p>
            <a:pPr marL="0" indent="0" algn="just">
              <a:buClrTx/>
              <a:buNone/>
            </a:pPr>
            <a:r>
              <a:rPr lang="sk-SK" dirty="0">
                <a:solidFill>
                  <a:schemeClr val="tx1"/>
                </a:solidFill>
                <a:latin typeface="Arial Narrow" panose="020B0606020202030204" pitchFamily="34" charset="0"/>
              </a:rPr>
              <a:t>Kritérium je považované za závažné porušenie.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176369"/>
              </p:ext>
            </p:extLst>
          </p:nvPr>
        </p:nvGraphicFramePr>
        <p:xfrm>
          <a:off x="643632" y="5587724"/>
          <a:ext cx="6430360" cy="810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7681">
                  <a:extLst>
                    <a:ext uri="{9D8B030D-6E8A-4147-A177-3AD203B41FA5}">
                      <a16:colId xmlns:a16="http://schemas.microsoft.com/office/drawing/2014/main" val="2344731605"/>
                    </a:ext>
                  </a:extLst>
                </a:gridCol>
                <a:gridCol w="2672679">
                  <a:extLst>
                    <a:ext uri="{9D8B030D-6E8A-4147-A177-3AD203B41FA5}">
                      <a16:colId xmlns:a16="http://schemas.microsoft.com/office/drawing/2014/main" val="561979482"/>
                    </a:ext>
                  </a:extLst>
                </a:gridCol>
              </a:tblGrid>
              <a:tr h="4188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b="0" dirty="0">
                          <a:effectLst/>
                          <a:latin typeface="Arial Narrow" panose="020B0606020202030204" pitchFamily="34" charset="0"/>
                        </a:rPr>
                        <a:t>Počet bodov </a:t>
                      </a:r>
                      <a:endParaRPr lang="sk-SK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9546892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b="0" dirty="0">
                          <a:effectLst/>
                          <a:latin typeface="Arial Narrow" panose="020B0606020202030204" pitchFamily="34" charset="0"/>
                        </a:rPr>
                        <a:t>Začatie určovania dane podľa pomôcok</a:t>
                      </a:r>
                      <a:endParaRPr lang="sk-SK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b="0" dirty="0"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  <a:endParaRPr lang="sk-SK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9271045"/>
                  </a:ext>
                </a:extLst>
              </a:tr>
            </a:tbl>
          </a:graphicData>
        </a:graphic>
      </p:graphicFrame>
      <p:sp>
        <p:nvSpPr>
          <p:cNvPr id="7" name="Obdĺžnik 6"/>
          <p:cNvSpPr/>
          <p:nvPr/>
        </p:nvSpPr>
        <p:spPr>
          <a:xfrm>
            <a:off x="532093" y="5010743"/>
            <a:ext cx="1822935" cy="455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4020202020204" pitchFamily="34" charset="0"/>
              </a:rPr>
              <a:t>Bodové hodnotenie</a:t>
            </a:r>
            <a:endParaRPr lang="sk-SK" u="sng" dirty="0">
              <a:solidFill>
                <a:srgbClr val="325095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22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6963" y="793820"/>
            <a:ext cx="8781917" cy="1175493"/>
          </a:xfrm>
        </p:spPr>
        <p:txBody>
          <a:bodyPr/>
          <a:lstStyle/>
          <a:p>
            <a:pPr algn="ctr"/>
            <a:br>
              <a:rPr lang="sk-SK" b="1" dirty="0"/>
            </a:br>
            <a:br>
              <a:rPr lang="sk-SK" b="1" dirty="0"/>
            </a:br>
            <a:r>
              <a:rPr lang="sk-SK" sz="2800" dirty="0"/>
              <a:t>Detail KR13 v zmysle § 1 písm. m) vyhlášky</a:t>
            </a:r>
            <a:br>
              <a:rPr lang="sk-SK" sz="2800" dirty="0"/>
            </a:br>
            <a:r>
              <a:rPr lang="sk-SK" sz="2800" b="1" dirty="0"/>
              <a:t>  Zánik nároku na vrátenie NO DPH</a:t>
            </a:r>
            <a:br>
              <a:rPr lang="sk-SK" sz="2800" b="1" dirty="0"/>
            </a:br>
            <a:br>
              <a:rPr lang="sk-SK" b="1" dirty="0"/>
            </a:b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09045" y="2180430"/>
            <a:ext cx="11107166" cy="24895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  <a:defRPr/>
            </a:pP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Typy porušenia</a:t>
            </a: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sk-SK" dirty="0">
                <a:solidFill>
                  <a:schemeClr val="tx1"/>
                </a:solidFill>
                <a:latin typeface="Arial Narrow" panose="020B0606020202030204" pitchFamily="34" charset="0"/>
              </a:rPr>
              <a:t>neumožnenie vykonania kontroly na zistenie oprávnenosti nároku na vrátenie nadmerného odpočtu DPH do troch mesiacov odo dňa jej začatia.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  <a:defRPr/>
            </a:pPr>
            <a:endParaRPr lang="sk-SK" sz="500" dirty="0">
              <a:latin typeface="Arial Narrow" panose="020B060602020203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Podmienky hodnotenia</a:t>
            </a:r>
          </a:p>
          <a:p>
            <a:pPr marL="0" indent="0">
              <a:spcBef>
                <a:spcPts val="0"/>
              </a:spcBef>
              <a:buClrTx/>
              <a:buNone/>
              <a:defRPr/>
            </a:pPr>
            <a:r>
              <a:rPr lang="sk-SK" dirty="0">
                <a:solidFill>
                  <a:schemeClr val="tx1"/>
                </a:solidFill>
                <a:latin typeface="Arial Narrow" panose="020B0606020202030204" pitchFamily="34" charset="0"/>
              </a:rPr>
              <a:t>Daňová kontrola ukončená dňom zániku nároku na vrátenie nadmerného odpočtu. Hodnoteným obdobím sú 3 roky od ukončenia kontroly. Výška zaniknutého nároku sa nevyhodnocuje.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sk-SK" dirty="0">
                <a:solidFill>
                  <a:schemeClr val="tx1"/>
                </a:solidFill>
                <a:latin typeface="Arial Narrow" panose="020B0606020202030204" pitchFamily="34" charset="0"/>
              </a:rPr>
              <a:t>Kritérium je považované za závažné porušenie.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941299"/>
              </p:ext>
            </p:extLst>
          </p:nvPr>
        </p:nvGraphicFramePr>
        <p:xfrm>
          <a:off x="594509" y="5202314"/>
          <a:ext cx="5243358" cy="969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4947">
                  <a:extLst>
                    <a:ext uri="{9D8B030D-6E8A-4147-A177-3AD203B41FA5}">
                      <a16:colId xmlns:a16="http://schemas.microsoft.com/office/drawing/2014/main" val="3543744546"/>
                    </a:ext>
                  </a:extLst>
                </a:gridCol>
                <a:gridCol w="2198411">
                  <a:extLst>
                    <a:ext uri="{9D8B030D-6E8A-4147-A177-3AD203B41FA5}">
                      <a16:colId xmlns:a16="http://schemas.microsoft.com/office/drawing/2014/main" val="1531865112"/>
                    </a:ext>
                  </a:extLst>
                </a:gridCol>
              </a:tblGrid>
              <a:tr h="4665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b="0" dirty="0">
                          <a:effectLst/>
                          <a:latin typeface="Arial Narrow" panose="020B0606020202030204" pitchFamily="34" charset="0"/>
                        </a:rPr>
                        <a:t>Počet bodov </a:t>
                      </a:r>
                      <a:endParaRPr lang="sk-SK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4634278"/>
                  </a:ext>
                </a:extLst>
              </a:tr>
              <a:tr h="5033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b="0" dirty="0">
                          <a:effectLst/>
                          <a:latin typeface="Arial Narrow" panose="020B0606020202030204" pitchFamily="34" charset="0"/>
                        </a:rPr>
                        <a:t>Zánik nároku na vrátenie NO DPH</a:t>
                      </a:r>
                      <a:endParaRPr lang="sk-SK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b="0" dirty="0"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  <a:endParaRPr lang="sk-SK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6434548"/>
                  </a:ext>
                </a:extLst>
              </a:tr>
            </a:tbl>
          </a:graphicData>
        </a:graphic>
      </p:graphicFrame>
      <p:sp>
        <p:nvSpPr>
          <p:cNvPr id="8" name="Obdĺžnik 7"/>
          <p:cNvSpPr/>
          <p:nvPr/>
        </p:nvSpPr>
        <p:spPr>
          <a:xfrm>
            <a:off x="509045" y="4607875"/>
            <a:ext cx="1822935" cy="455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4020202020204" pitchFamily="34" charset="0"/>
              </a:rPr>
              <a:t>Bodové hodnotenie</a:t>
            </a:r>
            <a:endParaRPr lang="sk-SK" u="sng" dirty="0">
              <a:solidFill>
                <a:srgbClr val="325095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016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369" y="1063416"/>
            <a:ext cx="11314444" cy="706964"/>
          </a:xfrm>
        </p:spPr>
        <p:txBody>
          <a:bodyPr/>
          <a:lstStyle/>
          <a:p>
            <a:pPr algn="ctr"/>
            <a:r>
              <a:rPr lang="sk-SK" sz="3200" dirty="0"/>
              <a:t>Rozdelenie daňových subjektov podľa bodov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Zaoblený obdĺžnik 6"/>
          <p:cNvSpPr/>
          <p:nvPr/>
        </p:nvSpPr>
        <p:spPr>
          <a:xfrm>
            <a:off x="410875" y="2526109"/>
            <a:ext cx="2792159" cy="3462709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29676"/>
              </a:buClr>
            </a:pPr>
            <a:r>
              <a:rPr lang="sk-SK" b="1" u="sng" dirty="0">
                <a:latin typeface="Arial Narrow" panose="020B0606020202030204" pitchFamily="34" charset="0"/>
              </a:rPr>
              <a:t>Vysoko spoľahlivý</a:t>
            </a:r>
          </a:p>
          <a:p>
            <a:pPr algn="ctr">
              <a:buClr>
                <a:srgbClr val="029676"/>
              </a:buClr>
            </a:pPr>
            <a:endParaRPr lang="sk-SK" dirty="0">
              <a:latin typeface="Arial Narrow" panose="020B0606020202030204" pitchFamily="34" charset="0"/>
            </a:endParaRPr>
          </a:p>
          <a:p>
            <a:pPr algn="just">
              <a:buClr>
                <a:srgbClr val="029676"/>
              </a:buClr>
            </a:pPr>
            <a:r>
              <a:rPr lang="sk-SK" dirty="0">
                <a:latin typeface="Arial Narrow" panose="020B0606020202030204" pitchFamily="34" charset="0"/>
              </a:rPr>
              <a:t>je daňový subjekt, ktorý má  pridelených </a:t>
            </a:r>
            <a:r>
              <a:rPr lang="sk-SK" u="sng" dirty="0">
                <a:latin typeface="Arial Narrow" panose="020B0606020202030204" pitchFamily="34" charset="0"/>
              </a:rPr>
              <a:t>najviac 10</a:t>
            </a:r>
            <a:r>
              <a:rPr lang="sk-SK" dirty="0">
                <a:latin typeface="Arial Narrow" panose="020B0606020202030204" pitchFamily="34" charset="0"/>
              </a:rPr>
              <a:t> bodov vrátane a zároveň spĺňa podmienku ekonomického ukazovateľa.</a:t>
            </a:r>
            <a:endParaRPr lang="sk-SK" b="1" dirty="0">
              <a:latin typeface="Arial Narrow" panose="020B0606020202030204" pitchFamily="34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6243699" y="2526108"/>
            <a:ext cx="2990736" cy="3462710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sk-SK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Menej spoľahlivý</a:t>
            </a:r>
            <a:r>
              <a:rPr lang="sk-SK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  <a:p>
            <a:pPr algn="ctr" fontAlgn="base"/>
            <a:r>
              <a:rPr lang="sk-SK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endParaRPr lang="sk-SK" b="1" dirty="0">
              <a:latin typeface="Arial Narrow" panose="020B0606020202030204" pitchFamily="34" charset="0"/>
            </a:endParaRPr>
          </a:p>
          <a:p>
            <a:pPr algn="just" fontAlgn="base"/>
            <a:r>
              <a:rPr lang="sk-SK" dirty="0">
                <a:latin typeface="Arial Narrow" panose="020B0606020202030204" pitchFamily="34" charset="0"/>
              </a:rPr>
              <a:t>je  daňový subjekt, ktorý má pridelených </a:t>
            </a:r>
            <a:r>
              <a:rPr lang="sk-SK" u="sng" dirty="0">
                <a:latin typeface="Arial Narrow" panose="020B0606020202030204" pitchFamily="34" charset="0"/>
              </a:rPr>
              <a:t>25 bodov a viac</a:t>
            </a:r>
            <a:r>
              <a:rPr lang="sk-SK" dirty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9" name="Zaoblený obdĺžnik 8"/>
          <p:cNvSpPr/>
          <p:nvPr/>
        </p:nvSpPr>
        <p:spPr>
          <a:xfrm>
            <a:off x="9358688" y="2526110"/>
            <a:ext cx="2548609" cy="3462708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u="sng" dirty="0">
                <a:latin typeface="Arial Narrow" panose="020B0606020202030204" pitchFamily="34" charset="0"/>
              </a:rPr>
              <a:t>Nehodnotený</a:t>
            </a:r>
          </a:p>
          <a:p>
            <a:pPr algn="ctr"/>
            <a:endParaRPr lang="sk-SK" dirty="0">
              <a:latin typeface="Arial Narrow" panose="020B0606020202030204" pitchFamily="34" charset="0"/>
            </a:endParaRPr>
          </a:p>
          <a:p>
            <a:pPr algn="just"/>
            <a:r>
              <a:rPr lang="sk-SK" dirty="0">
                <a:latin typeface="Arial Narrow" panose="020B0606020202030204" pitchFamily="34" charset="0"/>
              </a:rPr>
              <a:t>daňový subjekt nespĺňa podmienky pre zaradenie do množiny hodnotených subjektov.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3327287" y="2526109"/>
            <a:ext cx="2792159" cy="3462709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sk-SK" b="1" u="sng" dirty="0">
                <a:latin typeface="Arial Narrow" panose="020B0606020202030204" pitchFamily="34" charset="0"/>
              </a:rPr>
              <a:t>Spoľahlivý</a:t>
            </a:r>
          </a:p>
          <a:p>
            <a:pPr algn="ctr" fontAlgn="base"/>
            <a:endParaRPr lang="sk-SK" b="1" dirty="0">
              <a:latin typeface="Arial Narrow" panose="020B0606020202030204" pitchFamily="34" charset="0"/>
            </a:endParaRPr>
          </a:p>
          <a:p>
            <a:pPr algn="just" fontAlgn="base"/>
            <a:r>
              <a:rPr lang="sk-SK" dirty="0">
                <a:latin typeface="Arial Narrow" panose="020B0606020202030204" pitchFamily="34" charset="0"/>
              </a:rPr>
              <a:t>je daňový subjekt, ktorý má  pridelených viac ako 10 a zároveň </a:t>
            </a:r>
            <a:r>
              <a:rPr lang="sk-SK" u="sng" dirty="0">
                <a:latin typeface="Arial Narrow" panose="020B0606020202030204" pitchFamily="34" charset="0"/>
              </a:rPr>
              <a:t>menej ako 25 bodov,</a:t>
            </a:r>
            <a:r>
              <a:rPr lang="sk-SK" dirty="0">
                <a:latin typeface="Arial Narrow" panose="020B0606020202030204" pitchFamily="34" charset="0"/>
              </a:rPr>
              <a:t> alebo ak má pridelených najviac 10 bodov vrátane a zároveň  nespĺňa podmienku ekonomického ukazovateľa. </a:t>
            </a:r>
          </a:p>
        </p:txBody>
      </p:sp>
    </p:spTree>
    <p:extLst>
      <p:ext uri="{BB962C8B-B14F-4D97-AF65-F5344CB8AC3E}">
        <p14:creationId xmlns:p14="http://schemas.microsoft.com/office/powerpoint/2010/main" val="1634232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225" y="1063416"/>
            <a:ext cx="11320202" cy="1086930"/>
          </a:xfrm>
        </p:spPr>
        <p:txBody>
          <a:bodyPr/>
          <a:lstStyle/>
          <a:p>
            <a:pPr algn="ctr"/>
            <a:r>
              <a:rPr lang="sk-SK" sz="2800" dirty="0"/>
              <a:t>Detail KR14 v zmysle § 1 písm. i) vyhlášky</a:t>
            </a:r>
            <a:br>
              <a:rPr lang="sk-SK" sz="2800" dirty="0"/>
            </a:br>
            <a:r>
              <a:rPr lang="sk-SK" sz="2800" b="1" dirty="0"/>
              <a:t>Porušenie vybraných ustanovení zákona o ERP a zákona o obmedzení platieb v hotovosti</a:t>
            </a:r>
            <a:br>
              <a:rPr lang="sk-SK" sz="2800" b="1" dirty="0"/>
            </a:br>
            <a:endParaRPr lang="sk-SK" sz="2800" b="1" dirty="0">
              <a:solidFill>
                <a:schemeClr val="bg1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43699" y="2038635"/>
            <a:ext cx="113741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Typy porušenia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k-SK" dirty="0">
                <a:latin typeface="Arial Narrow" panose="020B0606020202030204" pitchFamily="34" charset="0"/>
              </a:rPr>
              <a:t>osobitne závažné porušenie zákona o používaní elektronickej registračnej pokladnice.</a:t>
            </a:r>
            <a:endParaRPr lang="sk-SK" sz="500" dirty="0">
              <a:latin typeface="Arial Narrow" panose="020B0606020202030204" pitchFamily="34" charset="0"/>
            </a:endParaRPr>
          </a:p>
          <a:p>
            <a:endParaRPr lang="sk-SK" u="sng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Podmienky hodnotenia</a:t>
            </a:r>
            <a:endParaRPr lang="sk-SK" u="sng" dirty="0">
              <a:solidFill>
                <a:srgbClr val="325095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sk-SK" dirty="0">
                <a:latin typeface="Arial Narrow" panose="020B0606020202030204" pitchFamily="34" charset="0"/>
              </a:rPr>
              <a:t>Hodnotené obdobie sú</a:t>
            </a:r>
            <a:r>
              <a:rPr lang="sk-SK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sk-SK" dirty="0">
                <a:latin typeface="Arial Narrow" panose="020B0606020202030204" pitchFamily="34" charset="0"/>
              </a:rPr>
              <a:t>3 roky od právoplatnosti rozhodnutia, ktorým bola pokuta uložená. Opakované porušenie je hodnotené prísnejšie. </a:t>
            </a:r>
          </a:p>
          <a:p>
            <a:pPr algn="just"/>
            <a:endParaRPr lang="sk-SK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sk-SK" dirty="0">
                <a:solidFill>
                  <a:srgbClr val="FF0000"/>
                </a:solidFill>
                <a:latin typeface="Arial Narrow" panose="020B0606020202030204" pitchFamily="34" charset="0"/>
              </a:rPr>
              <a:t>Vo vyhodnotení sa zohľadní odkladný účinok priznaný súdom. </a:t>
            </a:r>
          </a:p>
          <a:p>
            <a:pPr algn="just"/>
            <a:endParaRPr lang="sk-SK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Obdĺžnik 4"/>
          <p:cNvSpPr/>
          <p:nvPr/>
        </p:nvSpPr>
        <p:spPr>
          <a:xfrm>
            <a:off x="543699" y="4376322"/>
            <a:ext cx="10933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sk-SK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803367"/>
              </p:ext>
            </p:extLst>
          </p:nvPr>
        </p:nvGraphicFramePr>
        <p:xfrm>
          <a:off x="637814" y="5022653"/>
          <a:ext cx="7733526" cy="884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76126">
                  <a:extLst>
                    <a:ext uri="{9D8B030D-6E8A-4147-A177-3AD203B41FA5}">
                      <a16:colId xmlns:a16="http://schemas.microsoft.com/office/drawing/2014/main" val="100379246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39403997"/>
                    </a:ext>
                  </a:extLst>
                </a:gridCol>
              </a:tblGrid>
              <a:tr h="4421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b="0" dirty="0">
                          <a:effectLst/>
                          <a:latin typeface="Arial Narrow" panose="020B0606020202030204" pitchFamily="34" charset="0"/>
                        </a:rPr>
                        <a:t>Počet bodov </a:t>
                      </a:r>
                      <a:endParaRPr lang="sk-SK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7339467"/>
                  </a:ext>
                </a:extLst>
              </a:tr>
              <a:tr h="4421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b="0" dirty="0">
                          <a:effectLst/>
                          <a:latin typeface="Arial Narrow" panose="020B0606020202030204" pitchFamily="34" charset="0"/>
                        </a:rPr>
                        <a:t>Porušenie vybraných ustanovení zákona č. 289/2008 Z. z. v </a:t>
                      </a:r>
                      <a:r>
                        <a:rPr lang="sk-SK" sz="1800" b="0" dirty="0" err="1">
                          <a:effectLst/>
                          <a:latin typeface="Arial Narrow" panose="020B0606020202030204" pitchFamily="34" charset="0"/>
                        </a:rPr>
                        <a:t>z.n.p</a:t>
                      </a:r>
                      <a:r>
                        <a:rPr lang="sk-SK" sz="1800" b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sk-SK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b="0" dirty="0">
                          <a:effectLst/>
                          <a:latin typeface="Arial Narrow" panose="020B0606020202030204" pitchFamily="34" charset="0"/>
                        </a:rPr>
                        <a:t>5/11*</a:t>
                      </a:r>
                      <a:endParaRPr lang="sk-SK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104810"/>
                  </a:ext>
                </a:extLst>
              </a:tr>
            </a:tbl>
          </a:graphicData>
        </a:graphic>
      </p:graphicFrame>
      <p:sp>
        <p:nvSpPr>
          <p:cNvPr id="7" name="Obdĺžnik 6"/>
          <p:cNvSpPr/>
          <p:nvPr/>
        </p:nvSpPr>
        <p:spPr>
          <a:xfrm>
            <a:off x="637814" y="6005215"/>
            <a:ext cx="92790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>
                <a:latin typeface="Arial Narrow" panose="020B0606020202030204" pitchFamily="34" charset="0"/>
              </a:rPr>
              <a:t>* Počet pridelených bodov za opakované porušenie vybraných ustanovení zákona č. 289/2008 Z. z. v z. n. p.</a:t>
            </a:r>
          </a:p>
        </p:txBody>
      </p:sp>
      <p:sp>
        <p:nvSpPr>
          <p:cNvPr id="8" name="Obdĺžnik 7"/>
          <p:cNvSpPr/>
          <p:nvPr/>
        </p:nvSpPr>
        <p:spPr>
          <a:xfrm>
            <a:off x="543699" y="4494543"/>
            <a:ext cx="1875835" cy="455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Bodové hodnotenie</a:t>
            </a:r>
          </a:p>
        </p:txBody>
      </p:sp>
    </p:spTree>
    <p:extLst>
      <p:ext uri="{BB962C8B-B14F-4D97-AF65-F5344CB8AC3E}">
        <p14:creationId xmlns:p14="http://schemas.microsoft.com/office/powerpoint/2010/main" val="2276230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2273"/>
            <a:ext cx="11347807" cy="1755869"/>
          </a:xfrm>
        </p:spPr>
        <p:txBody>
          <a:bodyPr/>
          <a:lstStyle/>
          <a:p>
            <a:pPr algn="ctr"/>
            <a:r>
              <a:rPr lang="sk-SK" sz="2800" dirty="0"/>
              <a:t>Detail KR14 v zmysle § 1 písm. k) vyhlášky</a:t>
            </a:r>
            <a:br>
              <a:rPr lang="sk-SK" sz="2800" dirty="0"/>
            </a:br>
            <a:r>
              <a:rPr lang="sk-SK" sz="2800" b="1" dirty="0"/>
              <a:t>Porušenie vybraných ustanovení zákona o ERP a zákona o obmedzení platieb v hotovosti</a:t>
            </a:r>
            <a:endParaRPr lang="sk-SK" sz="2800" b="1" dirty="0">
              <a:solidFill>
                <a:schemeClr val="bg1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43699" y="1941209"/>
            <a:ext cx="113538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Typy porušenia</a:t>
            </a:r>
            <a:endParaRPr lang="sk-SK" u="sng" dirty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dirty="0">
                <a:latin typeface="Arial Narrow" panose="020B0606020202030204" pitchFamily="34" charset="0"/>
              </a:rPr>
              <a:t>odovzdanie a prijatie platby prevyšujúcej zákonom stanovenú hodnotu zákonom o obmedzení platieb v hotovosti.</a:t>
            </a:r>
          </a:p>
          <a:p>
            <a:pPr>
              <a:lnSpc>
                <a:spcPct val="150000"/>
              </a:lnSpc>
            </a:pP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Podmienky hodnotenia</a:t>
            </a:r>
            <a:endParaRPr lang="sk-SK" u="sng" dirty="0">
              <a:solidFill>
                <a:srgbClr val="325095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sk-SK" dirty="0">
                <a:latin typeface="Arial Narrow" panose="020B0606020202030204" pitchFamily="34" charset="0"/>
              </a:rPr>
              <a:t>Hodnoteným obdobím sú 3 roky od právoplatnosti rozhodnutia, ktorým bola pokuta uložená. Výška pokuty určuje počet pridelených bodov.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solidFill>
                  <a:srgbClr val="FF0000"/>
                </a:solidFill>
                <a:latin typeface="Arial Narrow" panose="020B0606020202030204" pitchFamily="34" charset="0"/>
              </a:rPr>
              <a:t>Vo vyhodnotení sa zohľadní odkladný účinok priznaný súdom.</a:t>
            </a:r>
            <a:endParaRPr lang="sk-SK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sk-SK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Obdĺžnik 7"/>
          <p:cNvSpPr/>
          <p:nvPr/>
        </p:nvSpPr>
        <p:spPr>
          <a:xfrm>
            <a:off x="543699" y="4181071"/>
            <a:ext cx="1822935" cy="455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Bodové hodnotenie</a:t>
            </a:r>
            <a:endParaRPr lang="sk-SK" u="sng" dirty="0">
              <a:solidFill>
                <a:srgbClr val="325095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421541"/>
              </p:ext>
            </p:extLst>
          </p:nvPr>
        </p:nvGraphicFramePr>
        <p:xfrm>
          <a:off x="2603864" y="4370678"/>
          <a:ext cx="5829922" cy="2030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2905">
                  <a:extLst>
                    <a:ext uri="{9D8B030D-6E8A-4147-A177-3AD203B41FA5}">
                      <a16:colId xmlns:a16="http://schemas.microsoft.com/office/drawing/2014/main" val="1448001514"/>
                    </a:ext>
                  </a:extLst>
                </a:gridCol>
                <a:gridCol w="2067017">
                  <a:extLst>
                    <a:ext uri="{9D8B030D-6E8A-4147-A177-3AD203B41FA5}">
                      <a16:colId xmlns:a16="http://schemas.microsoft.com/office/drawing/2014/main" val="100083507"/>
                    </a:ext>
                  </a:extLst>
                </a:gridCol>
              </a:tblGrid>
              <a:tr h="556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KR 14 Intervaly výšky pokuty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effectLst/>
                        </a:rPr>
                        <a:t>Počet bodov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19922870"/>
                  </a:ext>
                </a:extLst>
              </a:tr>
              <a:tr h="294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effectLst/>
                        </a:rPr>
                        <a:t>&lt;=200 EUR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effectLst/>
                        </a:rPr>
                        <a:t>1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6846963"/>
                  </a:ext>
                </a:extLst>
              </a:tr>
              <a:tr h="294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effectLst/>
                        </a:rPr>
                        <a:t>&gt;200 EUR a &lt;=400 EUR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effectLst/>
                        </a:rPr>
                        <a:t>2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49012514"/>
                  </a:ext>
                </a:extLst>
              </a:tr>
              <a:tr h="294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effectLst/>
                        </a:rPr>
                        <a:t>&gt;400 EUR a &lt;=600 EUR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effectLst/>
                        </a:rPr>
                        <a:t>3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74225879"/>
                  </a:ext>
                </a:extLst>
              </a:tr>
              <a:tr h="294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effectLst/>
                        </a:rPr>
                        <a:t>&gt;600 a &lt;=1000 EUR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effectLst/>
                        </a:rPr>
                        <a:t>4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97938009"/>
                  </a:ext>
                </a:extLst>
              </a:tr>
              <a:tr h="294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effectLst/>
                        </a:rPr>
                        <a:t>&gt;1000 EUR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5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04876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533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775" y="441789"/>
            <a:ext cx="11344275" cy="1644161"/>
          </a:xfrm>
        </p:spPr>
        <p:txBody>
          <a:bodyPr/>
          <a:lstStyle/>
          <a:p>
            <a:pPr algn="ctr"/>
            <a:r>
              <a:rPr lang="sk-SK" sz="2800" dirty="0"/>
              <a:t>Detail KR15 v zmysle § 1 písm. j) vyhlášky </a:t>
            </a:r>
            <a:br>
              <a:rPr lang="sk-SK" sz="2800" dirty="0"/>
            </a:br>
            <a:r>
              <a:rPr lang="sk-SK" sz="2800" b="1" dirty="0"/>
              <a:t>Porušenie zákona č. 431/2002 Z. z. o účtovníctve v znení neskorších predpisov</a:t>
            </a:r>
            <a:endParaRPr lang="sk-SK" sz="2800" dirty="0"/>
          </a:p>
        </p:txBody>
      </p:sp>
      <p:sp>
        <p:nvSpPr>
          <p:cNvPr id="3" name="BlokTextu 2"/>
          <p:cNvSpPr txBox="1"/>
          <p:nvPr/>
        </p:nvSpPr>
        <p:spPr>
          <a:xfrm>
            <a:off x="574553" y="2390502"/>
            <a:ext cx="1134427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Typy porušenia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dirty="0">
                <a:latin typeface="Arial Narrow" panose="020B0606020202030204" pitchFamily="34" charset="0"/>
              </a:rPr>
              <a:t>správne delikty podľa zákona o účtovníctve </a:t>
            </a:r>
          </a:p>
          <a:p>
            <a:pPr algn="just">
              <a:lnSpc>
                <a:spcPct val="150000"/>
              </a:lnSpc>
            </a:pP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Podmienky hodnotenia</a:t>
            </a:r>
            <a:endParaRPr lang="sk-SK" u="sng" dirty="0">
              <a:solidFill>
                <a:srgbClr val="325095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sk-SK" dirty="0">
                <a:latin typeface="Arial Narrow" panose="020B0606020202030204" pitchFamily="34" charset="0"/>
              </a:rPr>
              <a:t>Hodnoteným obdobím </a:t>
            </a:r>
            <a:r>
              <a:rPr lang="sk-SK" dirty="0">
                <a:solidFill>
                  <a:srgbClr val="7030A0"/>
                </a:solidFill>
                <a:latin typeface="Arial Narrow" panose="020B0606020202030204" pitchFamily="34" charset="0"/>
              </a:rPr>
              <a:t>s</a:t>
            </a:r>
            <a:r>
              <a:rPr lang="sk-SK" dirty="0">
                <a:latin typeface="Arial Narrow" panose="020B0606020202030204" pitchFamily="34" charset="0"/>
              </a:rPr>
              <a:t>ú</a:t>
            </a:r>
            <a:r>
              <a:rPr lang="sk-SK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sk-SK" dirty="0">
                <a:latin typeface="Arial Narrow" panose="020B0606020202030204" pitchFamily="34" charset="0"/>
              </a:rPr>
              <a:t>3 roky od právoplatnosti rozhodnutia, ktorým bola pokuta uložená.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solidFill>
                  <a:srgbClr val="FF0000"/>
                </a:solidFill>
                <a:latin typeface="Arial Narrow" panose="020B0606020202030204" pitchFamily="34" charset="0"/>
              </a:rPr>
              <a:t>Vo vyhodnotení sa zohľadní priznaný odkladný účinok súdom.</a:t>
            </a:r>
          </a:p>
          <a:p>
            <a:pPr algn="just">
              <a:lnSpc>
                <a:spcPct val="150000"/>
              </a:lnSpc>
            </a:pPr>
            <a:endParaRPr lang="sk-SK" dirty="0">
              <a:solidFill>
                <a:srgbClr val="FF0000"/>
              </a:solidFill>
              <a:latin typeface="Arial Narrow" panose="020B0606020202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sk-SK" dirty="0"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k-SK" dirty="0"/>
              <a:t>                              </a:t>
            </a:r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149482"/>
              </p:ext>
            </p:extLst>
          </p:nvPr>
        </p:nvGraphicFramePr>
        <p:xfrm>
          <a:off x="672207" y="5095711"/>
          <a:ext cx="7038975" cy="862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3475">
                  <a:extLst>
                    <a:ext uri="{9D8B030D-6E8A-4147-A177-3AD203B41FA5}">
                      <a16:colId xmlns:a16="http://schemas.microsoft.com/office/drawing/2014/main" val="151759670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747990181"/>
                    </a:ext>
                  </a:extLst>
                </a:gridCol>
              </a:tblGrid>
              <a:tr h="424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b="0" dirty="0">
                          <a:effectLst/>
                          <a:latin typeface="Arial Narrow" panose="020B0606020202030204" pitchFamily="34" charset="0"/>
                        </a:rPr>
                        <a:t>Počet bodov </a:t>
                      </a:r>
                      <a:endParaRPr lang="sk-SK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9114330"/>
                  </a:ext>
                </a:extLst>
              </a:tr>
              <a:tr h="4384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b="0" dirty="0">
                          <a:effectLst/>
                          <a:latin typeface="Arial Narrow" panose="020B0606020202030204" pitchFamily="34" charset="0"/>
                        </a:rPr>
                        <a:t>Porušenie zákona č. 431/2002 Z. z. o účtovníctve v </a:t>
                      </a:r>
                      <a:r>
                        <a:rPr lang="sk-SK" sz="1800" b="0" dirty="0" err="1">
                          <a:effectLst/>
                          <a:latin typeface="Arial Narrow" panose="020B0606020202030204" pitchFamily="34" charset="0"/>
                        </a:rPr>
                        <a:t>z.n.p</a:t>
                      </a:r>
                      <a:r>
                        <a:rPr lang="sk-SK" sz="1800" b="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sk-SK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b="0" dirty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sk-SK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92950403"/>
                  </a:ext>
                </a:extLst>
              </a:tr>
            </a:tbl>
          </a:graphicData>
        </a:graphic>
      </p:graphicFrame>
      <p:sp>
        <p:nvSpPr>
          <p:cNvPr id="7" name="Obdĺžnik 6"/>
          <p:cNvSpPr/>
          <p:nvPr/>
        </p:nvSpPr>
        <p:spPr>
          <a:xfrm>
            <a:off x="574553" y="4528521"/>
            <a:ext cx="1822935" cy="455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Bodové hodnotenie</a:t>
            </a:r>
            <a:endParaRPr lang="sk-SK" u="sng" dirty="0">
              <a:solidFill>
                <a:srgbClr val="325095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317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775" y="441789"/>
            <a:ext cx="11344275" cy="1644161"/>
          </a:xfrm>
        </p:spPr>
        <p:txBody>
          <a:bodyPr/>
          <a:lstStyle/>
          <a:p>
            <a:pPr algn="ctr"/>
            <a:r>
              <a:rPr lang="sk-SK" sz="2800" dirty="0"/>
              <a:t>EKONOMICKÝ UKAZOVATEĽ</a:t>
            </a:r>
            <a:br>
              <a:rPr lang="sk-SK" sz="2800" dirty="0"/>
            </a:br>
            <a:r>
              <a:rPr lang="sk-SK" sz="2800" dirty="0"/>
              <a:t>Efektívna daňová sadzba</a:t>
            </a:r>
            <a:endParaRPr lang="sk-SK" sz="2800" b="1" dirty="0">
              <a:solidFill>
                <a:schemeClr val="bg1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689963" y="2497034"/>
            <a:ext cx="1114008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Základné princípy Efektívnej daňovej sadzby (EDS)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dirty="0">
                <a:latin typeface="Arial Narrow" panose="020B0606020202030204" pitchFamily="34" charset="0"/>
              </a:rPr>
              <a:t>Ekonomický význam: prínos pre štátny rozpočet z pohľadu vykázanej dane z príjmu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dirty="0">
                <a:latin typeface="Arial Narrow" panose="020B0606020202030204" pitchFamily="34" charset="0"/>
              </a:rPr>
              <a:t>Spoločenský význam: z pohľadu ukazovateľa zamestnanosti, ktorý je vyjadrený prostredníctvom zrazenej dane zo závislej činnosti za zamestnancov.</a:t>
            </a:r>
          </a:p>
          <a:p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Posudzuje sa: </a:t>
            </a:r>
          </a:p>
          <a:p>
            <a:r>
              <a:rPr lang="sk-SK" dirty="0"/>
              <a:t> </a:t>
            </a:r>
            <a:endParaRPr lang="sk-SK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>
                <a:latin typeface="Arial Narrow" panose="020B0606020202030204" pitchFamily="34" charset="0"/>
              </a:rPr>
              <a:t>Posledné platné daňové priznanie za zdaňovacie obdobie pred hodnoteným obdobím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>
                <a:latin typeface="Arial Narrow" panose="020B0606020202030204" pitchFamily="34" charset="0"/>
              </a:rPr>
              <a:t>Posledné platné hlásenie za zdaňovacie obdobie pred hodnoteným obdobím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>
                <a:latin typeface="Arial Narrow" panose="020B0606020202030204" pitchFamily="34" charset="0"/>
              </a:rPr>
              <a:t>Daňové priznanie za individuálne zdaňovacie obdobie, ktorého lehota na podanie uplynula 30.9.</a:t>
            </a:r>
          </a:p>
          <a:p>
            <a:endParaRPr lang="sk-SK" dirty="0">
              <a:latin typeface="Arial Narrow" panose="020B0606020202030204" pitchFamily="34" charset="0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k-SK" dirty="0"/>
              <a:t>                              </a:t>
            </a:r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03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775" y="441789"/>
            <a:ext cx="11344275" cy="1644161"/>
          </a:xfrm>
        </p:spPr>
        <p:txBody>
          <a:bodyPr/>
          <a:lstStyle/>
          <a:p>
            <a:pPr algn="ctr"/>
            <a:r>
              <a:rPr lang="sk-SK" sz="2800" dirty="0"/>
              <a:t>EKONOMICKÝ UKAZOVATEĽ</a:t>
            </a:r>
            <a:br>
              <a:rPr lang="sk-SK" sz="2800" dirty="0"/>
            </a:br>
            <a:r>
              <a:rPr lang="sk-SK" sz="2800" dirty="0"/>
              <a:t>Efektívna daňová sadzba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788111" y="2304135"/>
            <a:ext cx="1073960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Výpočet Efektívnej daňovej sadzby (EDS)</a:t>
            </a:r>
          </a:p>
          <a:p>
            <a:pPr algn="just">
              <a:spcBef>
                <a:spcPts val="600"/>
              </a:spcBef>
            </a:pPr>
            <a:r>
              <a:rPr lang="sk-SK" b="1" dirty="0">
                <a:latin typeface="Arial Narrow" panose="020B0606020202030204" pitchFamily="34" charset="0"/>
              </a:rPr>
              <a:t>EDS = 100x Daň z príjmov/(Výnosy alebo Príjmy), výsledok v %, zaokrúhlený matematicky na 2 desatinné miesta</a:t>
            </a:r>
            <a:endParaRPr lang="sk-SK" dirty="0">
              <a:latin typeface="Arial Narrow" panose="020B0606020202030204" pitchFamily="34" charset="0"/>
            </a:endParaRPr>
          </a:p>
          <a:p>
            <a:pPr algn="just">
              <a:spcBef>
                <a:spcPts val="600"/>
              </a:spcBef>
            </a:pPr>
            <a:endParaRPr lang="sk-SK" sz="1600" dirty="0">
              <a:latin typeface="Arial Narrow" panose="020B0606020202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k-SK" sz="1600" dirty="0">
                <a:latin typeface="Arial Narrow" panose="020B0606020202030204" pitchFamily="34" charset="0"/>
              </a:rPr>
              <a:t>Do výpočtu vstupujú subjekty, ktorých Výnosy alebo Príjmy sú rôzne od 0 EUR</a:t>
            </a:r>
          </a:p>
          <a:p>
            <a:pPr algn="just">
              <a:spcBef>
                <a:spcPts val="600"/>
              </a:spcBef>
            </a:pPr>
            <a:r>
              <a:rPr lang="sk-SK" sz="1600" dirty="0">
                <a:latin typeface="Arial Narrow" panose="020B0606020202030204" pitchFamily="34" charset="0"/>
              </a:rPr>
              <a:t>V prípade , ak Výnosy alebo Príjmy = 0 a Daň z príjmov &gt; 0, tak EDS = 100 %</a:t>
            </a:r>
          </a:p>
          <a:p>
            <a:pPr algn="just">
              <a:spcBef>
                <a:spcPts val="600"/>
              </a:spcBef>
            </a:pPr>
            <a:r>
              <a:rPr lang="sk-SK" sz="1600" dirty="0">
                <a:latin typeface="Arial Narrow" panose="020B0606020202030204" pitchFamily="34" charset="0"/>
              </a:rPr>
              <a:t>V prípade, ak Výnosy alebo Príjmy = 0 a Daň z príjmov &lt;= 0, tak EDS = 0 %</a:t>
            </a:r>
          </a:p>
          <a:p>
            <a:pPr algn="just">
              <a:spcBef>
                <a:spcPts val="600"/>
              </a:spcBef>
            </a:pPr>
            <a:endParaRPr lang="sk-SK" sz="1600" dirty="0">
              <a:latin typeface="Arial Narrow" panose="020B0606020202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k-SK" sz="1600" b="1" dirty="0">
                <a:latin typeface="Arial Narrow" panose="020B0606020202030204" pitchFamily="34" charset="0"/>
              </a:rPr>
              <a:t>Výpočet individuálnej hraničnej hodnoty EDS </a:t>
            </a:r>
            <a:r>
              <a:rPr lang="sk-SK" sz="1600" dirty="0">
                <a:latin typeface="Arial Narrow" panose="020B0606020202030204" pitchFamily="34" charset="0"/>
              </a:rPr>
              <a:t>- Individuálna hraničná hodnota určená pre každý daňový subjekt sa vypočíta:</a:t>
            </a:r>
          </a:p>
          <a:p>
            <a:pPr algn="just">
              <a:spcBef>
                <a:spcPts val="600"/>
              </a:spcBef>
            </a:pPr>
            <a:r>
              <a:rPr lang="sk-SK" sz="1600" dirty="0">
                <a:latin typeface="Arial Narrow" panose="020B0606020202030204" pitchFamily="34" charset="0"/>
              </a:rPr>
              <a:t>•	ak R4 &lt; 1000 EUR alebo Hlásenie nie je podané, tak </a:t>
            </a:r>
            <a:r>
              <a:rPr lang="sk-SK" sz="1600" dirty="0" err="1">
                <a:latin typeface="Arial Narrow" panose="020B0606020202030204" pitchFamily="34" charset="0"/>
              </a:rPr>
              <a:t>EDS</a:t>
            </a:r>
            <a:r>
              <a:rPr lang="sk-SK" sz="1600" baseline="-25000" dirty="0" err="1">
                <a:latin typeface="Arial Narrow" panose="020B0606020202030204" pitchFamily="34" charset="0"/>
              </a:rPr>
              <a:t>individuálna</a:t>
            </a:r>
            <a:r>
              <a:rPr lang="sk-SK" sz="1600" dirty="0">
                <a:latin typeface="Arial Narrow" panose="020B0606020202030204" pitchFamily="34" charset="0"/>
              </a:rPr>
              <a:t> = 2 %, </a:t>
            </a:r>
          </a:p>
          <a:p>
            <a:pPr algn="just">
              <a:spcBef>
                <a:spcPts val="600"/>
              </a:spcBef>
            </a:pPr>
            <a:r>
              <a:rPr lang="sk-SK" sz="1600" dirty="0">
                <a:latin typeface="Arial Narrow" panose="020B0606020202030204" pitchFamily="34" charset="0"/>
              </a:rPr>
              <a:t>•	ak R4 &gt;=1000 EUR, tak </a:t>
            </a:r>
            <a:r>
              <a:rPr lang="sk-SK" sz="1600" dirty="0" err="1">
                <a:latin typeface="Arial Narrow" panose="020B0606020202030204" pitchFamily="34" charset="0"/>
              </a:rPr>
              <a:t>EDS</a:t>
            </a:r>
            <a:r>
              <a:rPr lang="sk-SK" sz="1600" baseline="-25000" dirty="0" err="1">
                <a:latin typeface="Arial Narrow" panose="020B0606020202030204" pitchFamily="34" charset="0"/>
              </a:rPr>
              <a:t>individuálna</a:t>
            </a:r>
            <a:r>
              <a:rPr lang="sk-SK" sz="1600" dirty="0">
                <a:latin typeface="Arial Narrow" panose="020B0606020202030204" pitchFamily="34" charset="0"/>
              </a:rPr>
              <a:t> =  2 -log(R4/1000) zaokrúhlené matematicky na 2 desatinné miesta, </a:t>
            </a:r>
          </a:p>
          <a:p>
            <a:pPr algn="just">
              <a:spcBef>
                <a:spcPts val="600"/>
              </a:spcBef>
            </a:pPr>
            <a:r>
              <a:rPr lang="sk-SK" sz="1600" dirty="0">
                <a:latin typeface="Arial Narrow" panose="020B0606020202030204" pitchFamily="34" charset="0"/>
              </a:rPr>
              <a:t>Ak </a:t>
            </a:r>
            <a:r>
              <a:rPr lang="sk-SK" sz="1600" dirty="0" err="1">
                <a:latin typeface="Arial Narrow" panose="020B0606020202030204" pitchFamily="34" charset="0"/>
              </a:rPr>
              <a:t>EDS</a:t>
            </a:r>
            <a:r>
              <a:rPr lang="sk-SK" sz="1600" baseline="-25000" dirty="0" err="1">
                <a:latin typeface="Arial Narrow" panose="020B0606020202030204" pitchFamily="34" charset="0"/>
              </a:rPr>
              <a:t>individuálna</a:t>
            </a:r>
            <a:r>
              <a:rPr lang="sk-SK" sz="1600" dirty="0">
                <a:latin typeface="Arial Narrow" panose="020B0606020202030204" pitchFamily="34" charset="0"/>
              </a:rPr>
              <a:t> &lt; 0%, tak </a:t>
            </a:r>
            <a:r>
              <a:rPr lang="sk-SK" sz="1600" dirty="0" err="1">
                <a:latin typeface="Arial Narrow" panose="020B0606020202030204" pitchFamily="34" charset="0"/>
              </a:rPr>
              <a:t>EDS</a:t>
            </a:r>
            <a:r>
              <a:rPr lang="sk-SK" sz="1600" baseline="-25000" dirty="0" err="1">
                <a:latin typeface="Arial Narrow" panose="020B0606020202030204" pitchFamily="34" charset="0"/>
              </a:rPr>
              <a:t>individuálna</a:t>
            </a:r>
            <a:r>
              <a:rPr lang="sk-SK" sz="1600" dirty="0">
                <a:latin typeface="Arial Narrow" panose="020B0606020202030204" pitchFamily="34" charset="0"/>
              </a:rPr>
              <a:t> = 0 %</a:t>
            </a:r>
          </a:p>
          <a:p>
            <a:pPr algn="just">
              <a:spcBef>
                <a:spcPts val="600"/>
              </a:spcBef>
            </a:pPr>
            <a:endParaRPr lang="sk-SK" sz="1600" dirty="0">
              <a:latin typeface="Arial Narrow" panose="020B0606020202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k-SK" sz="1600" u="sng" dirty="0">
                <a:latin typeface="Arial Narrow" panose="020B0606020202030204" pitchFamily="34" charset="0"/>
              </a:rPr>
              <a:t>Vyhodnotenie EDS: </a:t>
            </a:r>
            <a:r>
              <a:rPr lang="sk-SK" sz="1600" dirty="0">
                <a:latin typeface="Arial Narrow" panose="020B0606020202030204" pitchFamily="34" charset="0"/>
              </a:rPr>
              <a:t>Daňový subjekt môže byť vysoko spoľahlivý, ak platí:  EDS &gt;  </a:t>
            </a:r>
            <a:r>
              <a:rPr lang="sk-SK" sz="1600" dirty="0" err="1">
                <a:latin typeface="Arial Narrow" panose="020B0606020202030204" pitchFamily="34" charset="0"/>
              </a:rPr>
              <a:t>EDS</a:t>
            </a:r>
            <a:r>
              <a:rPr lang="sk-SK" sz="1600" baseline="-25000" dirty="0" err="1">
                <a:latin typeface="Arial Narrow" panose="020B0606020202030204" pitchFamily="34" charset="0"/>
              </a:rPr>
              <a:t>individuálna</a:t>
            </a:r>
            <a:r>
              <a:rPr lang="sk-SK" sz="16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k-SK" dirty="0"/>
              <a:t>                              </a:t>
            </a:r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03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gray">
          <a:xfrm>
            <a:off x="1480116" y="3538721"/>
            <a:ext cx="9065288" cy="1291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sk-SK" sz="6000" b="1" dirty="0">
                <a:latin typeface="Arial Narrow" panose="020B0606020202030204" pitchFamily="34" charset="0"/>
                <a:cs typeface="Arial" panose="020B0604020202020204" pitchFamily="34" charset="0"/>
              </a:rPr>
              <a:t>Ďakujeme za pozornosť</a:t>
            </a:r>
          </a:p>
        </p:txBody>
      </p:sp>
      <p:pic>
        <p:nvPicPr>
          <p:cNvPr id="5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372" y="1514475"/>
            <a:ext cx="1299796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objekt pre číslo snímky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0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200" dirty="0"/>
              <a:t>Vyhláška č. 544/2021 Z. z. </a:t>
            </a:r>
            <a:br>
              <a:rPr lang="sk-SK" sz="3200" dirty="0"/>
            </a:br>
            <a:r>
              <a:rPr lang="sk-SK" sz="3200" dirty="0"/>
              <a:t>o kritériách na určenie indexu daňovej spoľahlivosti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90708" y="2221305"/>
            <a:ext cx="8825659" cy="34163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k-SK" sz="4200" dirty="0">
                <a:solidFill>
                  <a:schemeClr val="tx1"/>
                </a:solidFill>
              </a:rPr>
              <a:t>Podľa § 1 vyhlášky kritériá na určenie indexu daňovej spoľahlivosti sú:</a:t>
            </a:r>
          </a:p>
          <a:p>
            <a:r>
              <a:rPr lang="sk-SK" sz="4200" dirty="0">
                <a:solidFill>
                  <a:schemeClr val="tx1"/>
                </a:solidFill>
              </a:rPr>
              <a:t>a) plnenie povinnosti podať daňové priznanie v lehote podľa osobitných predpisov,</a:t>
            </a:r>
            <a:r>
              <a:rPr lang="sk-SK" sz="4200" b="1" u="sng" baseline="30000" dirty="0">
                <a:solidFill>
                  <a:schemeClr val="tx1"/>
                </a:solidFill>
                <a:hlinkClick r:id="rId2" tooltip="Odkaz na predpis alebo ustanovenie"/>
              </a:rPr>
              <a:t>1</a:t>
            </a:r>
            <a:r>
              <a:rPr lang="sk-SK" sz="4200" b="1" u="sng" dirty="0">
                <a:solidFill>
                  <a:schemeClr val="tx1"/>
                </a:solidFill>
                <a:hlinkClick r:id="rId2" tooltip="Odkaz na predpis alebo ustanovenie"/>
              </a:rPr>
              <a:t>)</a:t>
            </a:r>
            <a:endParaRPr lang="sk-SK" sz="4200" dirty="0">
              <a:solidFill>
                <a:schemeClr val="tx1"/>
              </a:solidFill>
            </a:endParaRPr>
          </a:p>
          <a:p>
            <a:r>
              <a:rPr lang="sk-SK" sz="4200" dirty="0">
                <a:solidFill>
                  <a:schemeClr val="tx1"/>
                </a:solidFill>
              </a:rPr>
              <a:t>b) plnenie povinnosti podať súhrnný výkaz a kontrolný výkaz podľa osobitného predpisu,</a:t>
            </a:r>
            <a:r>
              <a:rPr lang="sk-SK" sz="4200" b="1" u="sng" baseline="30000" dirty="0">
                <a:solidFill>
                  <a:schemeClr val="tx1"/>
                </a:solidFill>
                <a:hlinkClick r:id="rId3" tooltip="Odkaz na predpis alebo ustanovenie"/>
              </a:rPr>
              <a:t>2</a:t>
            </a:r>
            <a:r>
              <a:rPr lang="sk-SK" sz="4200" b="1" u="sng" dirty="0">
                <a:solidFill>
                  <a:schemeClr val="tx1"/>
                </a:solidFill>
                <a:hlinkClick r:id="rId3" tooltip="Odkaz na predpis alebo ustanovenie"/>
              </a:rPr>
              <a:t>)</a:t>
            </a:r>
            <a:endParaRPr lang="sk-SK" sz="4200" dirty="0">
              <a:solidFill>
                <a:schemeClr val="tx1"/>
              </a:solidFill>
            </a:endParaRPr>
          </a:p>
          <a:p>
            <a:r>
              <a:rPr lang="sk-SK" sz="4200" dirty="0">
                <a:solidFill>
                  <a:schemeClr val="tx1"/>
                </a:solidFill>
              </a:rPr>
              <a:t>c) plnenie povinnosti podať hlásenie o vyúčtovaní dane a o úhrne príjmov zo závislej činnosti a prehľad o zrazených a odvedených preddavkoch na daň z príjmov zo závislej činnosti v lehote podľa osobitného predpisu,</a:t>
            </a:r>
            <a:r>
              <a:rPr lang="sk-SK" sz="4200" b="1" u="sng" baseline="30000" dirty="0">
                <a:solidFill>
                  <a:schemeClr val="tx1"/>
                </a:solidFill>
                <a:hlinkClick r:id="rId4" tooltip="Odkaz na predpis alebo ustanovenie"/>
              </a:rPr>
              <a:t>3</a:t>
            </a:r>
            <a:r>
              <a:rPr lang="sk-SK" sz="4200" b="1" u="sng" dirty="0">
                <a:solidFill>
                  <a:schemeClr val="tx1"/>
                </a:solidFill>
                <a:hlinkClick r:id="rId4" tooltip="Odkaz na predpis alebo ustanovenie"/>
              </a:rPr>
              <a:t>)</a:t>
            </a:r>
            <a:endParaRPr lang="sk-SK" sz="4200" dirty="0">
              <a:solidFill>
                <a:schemeClr val="tx1"/>
              </a:solidFill>
            </a:endParaRPr>
          </a:p>
          <a:p>
            <a:r>
              <a:rPr lang="sk-SK" sz="4200" dirty="0">
                <a:solidFill>
                  <a:schemeClr val="tx1"/>
                </a:solidFill>
              </a:rPr>
              <a:t>d) plnenie povinnosti uviesť daň v daňovom priznaní alebo v dodatočnom daňovom priznaní v správnej výške, </a:t>
            </a:r>
          </a:p>
          <a:p>
            <a:r>
              <a:rPr lang="sk-SK" sz="4200" dirty="0">
                <a:solidFill>
                  <a:schemeClr val="tx1"/>
                </a:solidFill>
              </a:rPr>
              <a:t>e) plnenie povinnosti uviesť sumu, ktorú mal daňový subjekt vykázať podľa osobitného predpisu</a:t>
            </a:r>
            <a:r>
              <a:rPr lang="sk-SK" sz="4200" b="1" u="sng" baseline="30000" dirty="0">
                <a:solidFill>
                  <a:schemeClr val="tx1"/>
                </a:solidFill>
                <a:hlinkClick r:id="rId5" tooltip="Odkaz na predpis alebo ustanovenie"/>
              </a:rPr>
              <a:t>4</a:t>
            </a:r>
            <a:r>
              <a:rPr lang="sk-SK" sz="4200" b="1" u="sng" dirty="0">
                <a:solidFill>
                  <a:schemeClr val="tx1"/>
                </a:solidFill>
                <a:hlinkClick r:id="rId5" tooltip="Odkaz na predpis alebo ustanovenie"/>
              </a:rPr>
              <a:t>)</a:t>
            </a:r>
            <a:r>
              <a:rPr lang="sk-SK" sz="4200" dirty="0">
                <a:solidFill>
                  <a:schemeClr val="tx1"/>
                </a:solidFill>
              </a:rPr>
              <a:t> a sumu, na ktorú si uplatnil nárok podľa osobitného predpisu</a:t>
            </a:r>
            <a:r>
              <a:rPr lang="sk-SK" sz="4200" b="1" u="sng" baseline="30000" dirty="0">
                <a:solidFill>
                  <a:schemeClr val="tx1"/>
                </a:solidFill>
                <a:hlinkClick r:id="rId6" tooltip="Odkaz na predpis alebo ustanovenie"/>
              </a:rPr>
              <a:t>5</a:t>
            </a:r>
            <a:r>
              <a:rPr lang="sk-SK" sz="4200" b="1" u="sng" dirty="0">
                <a:solidFill>
                  <a:schemeClr val="tx1"/>
                </a:solidFill>
                <a:hlinkClick r:id="rId6" tooltip="Odkaz na predpis alebo ustanovenie"/>
              </a:rPr>
              <a:t>)</a:t>
            </a:r>
            <a:r>
              <a:rPr lang="sk-SK" sz="4200" dirty="0">
                <a:solidFill>
                  <a:schemeClr val="tx1"/>
                </a:solidFill>
              </a:rPr>
              <a:t> v daňovom priznaní alebo v dodatočnom daňovom priznaní v správnej výške, </a:t>
            </a:r>
          </a:p>
          <a:p>
            <a:r>
              <a:rPr lang="sk-SK" sz="4200" dirty="0">
                <a:solidFill>
                  <a:schemeClr val="tx1"/>
                </a:solidFill>
              </a:rPr>
              <a:t>f) plnenie povinnosti zaplatiť alebo odviesť v ustanovenej lehote daň podľa osobitných predpisov</a:t>
            </a:r>
            <a:r>
              <a:rPr lang="sk-SK" sz="4200" b="1" u="sng" baseline="30000" dirty="0">
                <a:solidFill>
                  <a:schemeClr val="tx1"/>
                </a:solidFill>
                <a:hlinkClick r:id="rId2" tooltip="Odkaz na predpis alebo ustanovenie"/>
              </a:rPr>
              <a:t>1</a:t>
            </a:r>
            <a:r>
              <a:rPr lang="sk-SK" sz="4200" b="1" u="sng" dirty="0">
                <a:solidFill>
                  <a:schemeClr val="tx1"/>
                </a:solidFill>
                <a:hlinkClick r:id="rId2" tooltip="Odkaz na predpis alebo ustanovenie"/>
              </a:rPr>
              <a:t>)</a:t>
            </a:r>
            <a:r>
              <a:rPr lang="sk-SK" sz="4200" dirty="0">
                <a:solidFill>
                  <a:schemeClr val="tx1"/>
                </a:solidFill>
              </a:rPr>
              <a:t> a iné peňažné plnenie,</a:t>
            </a:r>
            <a:r>
              <a:rPr lang="sk-SK" sz="4200" b="1" u="sng" baseline="30000" dirty="0">
                <a:solidFill>
                  <a:schemeClr val="tx1"/>
                </a:solidFill>
                <a:hlinkClick r:id="rId7" tooltip="Odkaz na predpis alebo ustanovenie"/>
              </a:rPr>
              <a:t>6</a:t>
            </a:r>
            <a:r>
              <a:rPr lang="sk-SK" sz="4200" b="1" u="sng" dirty="0">
                <a:solidFill>
                  <a:schemeClr val="tx1"/>
                </a:solidFill>
                <a:hlinkClick r:id="rId7" tooltip="Odkaz na predpis alebo ustanovenie"/>
              </a:rPr>
              <a:t>)</a:t>
            </a:r>
            <a:endParaRPr lang="sk-SK" sz="4200" dirty="0">
              <a:solidFill>
                <a:schemeClr val="tx1"/>
              </a:solidFill>
            </a:endParaRPr>
          </a:p>
          <a:p>
            <a:r>
              <a:rPr lang="sk-SK" sz="4200" dirty="0">
                <a:solidFill>
                  <a:schemeClr val="tx1"/>
                </a:solidFill>
              </a:rPr>
              <a:t>g) plnenie povinnosti zaplatiť colný dlh, pokuty a iné platby vymerané alebo uložené podľa colných predpisov, daň z pridanej hodnoty pri dovoze a spotrebnú daň pri dovoze v ustanovenej lehote alebo v ustanovenej výške, </a:t>
            </a:r>
          </a:p>
          <a:p>
            <a:r>
              <a:rPr lang="sk-SK" sz="4200" dirty="0">
                <a:solidFill>
                  <a:schemeClr val="tx1"/>
                </a:solidFill>
              </a:rPr>
              <a:t>h) plnenie povinností umožniť vykonanie daňovej kontroly a preukázať skutočnosti potrebné na správne zistenie dane podľa osobitného predpisu,</a:t>
            </a:r>
            <a:r>
              <a:rPr lang="sk-SK" sz="4200" b="1" u="sng" baseline="30000" dirty="0">
                <a:solidFill>
                  <a:schemeClr val="tx1"/>
                </a:solidFill>
                <a:hlinkClick r:id="rId8" tooltip="Odkaz na predpis alebo ustanovenie"/>
              </a:rPr>
              <a:t>7</a:t>
            </a:r>
            <a:r>
              <a:rPr lang="sk-SK" sz="4200" b="1" u="sng" dirty="0">
                <a:solidFill>
                  <a:schemeClr val="tx1"/>
                </a:solidFill>
                <a:hlinkClick r:id="rId8" tooltip="Odkaz na predpis alebo ustanovenie"/>
              </a:rPr>
              <a:t>)</a:t>
            </a:r>
            <a:r>
              <a:rPr lang="sk-SK" sz="4200" dirty="0">
                <a:solidFill>
                  <a:schemeClr val="tx1"/>
                </a:solidFill>
              </a:rPr>
              <a:t> za porušenie ktorých sa určuje daň podľa pomôcok,</a:t>
            </a:r>
            <a:r>
              <a:rPr lang="sk-SK" sz="4200" b="1" u="sng" baseline="30000" dirty="0">
                <a:solidFill>
                  <a:schemeClr val="tx1"/>
                </a:solidFill>
                <a:hlinkClick r:id="rId8" tooltip="Odkaz na predpis alebo ustanovenie"/>
              </a:rPr>
              <a:t>7</a:t>
            </a:r>
            <a:r>
              <a:rPr lang="sk-SK" sz="4200" b="1" u="sng" dirty="0">
                <a:solidFill>
                  <a:schemeClr val="tx1"/>
                </a:solidFill>
                <a:hlinkClick r:id="rId8" tooltip="Odkaz na predpis alebo ustanovenie"/>
              </a:rPr>
              <a:t>)</a:t>
            </a:r>
            <a:endParaRPr lang="sk-SK" sz="4200" dirty="0">
              <a:solidFill>
                <a:schemeClr val="tx1"/>
              </a:solidFill>
            </a:endParaRPr>
          </a:p>
          <a:p>
            <a:r>
              <a:rPr lang="sk-SK" sz="4200" dirty="0">
                <a:solidFill>
                  <a:schemeClr val="tx1"/>
                </a:solidFill>
              </a:rPr>
              <a:t>i) plnenie povinností vo vzťahu k používaniu elektronickej registračnej pokladnice alebo pokladnice e-kasa klient podľa osobitného predpisu,</a:t>
            </a:r>
            <a:r>
              <a:rPr lang="sk-SK" sz="4200" b="1" u="sng" baseline="30000" dirty="0">
                <a:solidFill>
                  <a:schemeClr val="tx1"/>
                </a:solidFill>
                <a:hlinkClick r:id="rId9" tooltip="Odkaz na predpis alebo ustanovenie"/>
              </a:rPr>
              <a:t>8</a:t>
            </a:r>
            <a:r>
              <a:rPr lang="sk-SK" sz="4200" b="1" u="sng" dirty="0">
                <a:solidFill>
                  <a:schemeClr val="tx1"/>
                </a:solidFill>
                <a:hlinkClick r:id="rId9" tooltip="Odkaz na predpis alebo ustanovenie"/>
              </a:rPr>
              <a:t>)</a:t>
            </a:r>
            <a:r>
              <a:rPr lang="sk-SK" sz="4200" dirty="0">
                <a:solidFill>
                  <a:schemeClr val="tx1"/>
                </a:solidFill>
              </a:rPr>
              <a:t> za porušenie ktorých sa ukladajú pokuty podľa osobitného predpisu,</a:t>
            </a:r>
            <a:r>
              <a:rPr lang="sk-SK" sz="4200" b="1" u="sng" baseline="30000" dirty="0">
                <a:solidFill>
                  <a:schemeClr val="tx1"/>
                </a:solidFill>
                <a:hlinkClick r:id="rId9" tooltip="Odkaz na predpis alebo ustanovenie"/>
              </a:rPr>
              <a:t>8</a:t>
            </a:r>
            <a:r>
              <a:rPr lang="sk-SK" sz="4200" b="1" u="sng" dirty="0">
                <a:solidFill>
                  <a:schemeClr val="tx1"/>
                </a:solidFill>
                <a:hlinkClick r:id="rId9" tooltip="Odkaz na predpis alebo ustanovenie"/>
              </a:rPr>
              <a:t>)</a:t>
            </a:r>
            <a:endParaRPr lang="sk-SK" sz="4200" dirty="0">
              <a:solidFill>
                <a:schemeClr val="tx1"/>
              </a:solidFill>
            </a:endParaRPr>
          </a:p>
          <a:p>
            <a:r>
              <a:rPr lang="sk-SK" sz="4200" dirty="0">
                <a:solidFill>
                  <a:schemeClr val="tx1"/>
                </a:solidFill>
              </a:rPr>
              <a:t>j) plnenie povinností účtovných jednotiek podľa osobitného predpisu,</a:t>
            </a:r>
            <a:r>
              <a:rPr lang="sk-SK" sz="4200" b="1" u="sng" baseline="30000" dirty="0">
                <a:solidFill>
                  <a:schemeClr val="tx1"/>
                </a:solidFill>
                <a:hlinkClick r:id="rId10" tooltip="Odkaz na predpis alebo ustanovenie"/>
              </a:rPr>
              <a:t>9</a:t>
            </a:r>
            <a:r>
              <a:rPr lang="sk-SK" sz="4200" b="1" u="sng" dirty="0">
                <a:solidFill>
                  <a:schemeClr val="tx1"/>
                </a:solidFill>
                <a:hlinkClick r:id="rId10" tooltip="Odkaz na predpis alebo ustanovenie"/>
              </a:rPr>
              <a:t>)</a:t>
            </a:r>
            <a:r>
              <a:rPr lang="sk-SK" sz="4200" dirty="0">
                <a:solidFill>
                  <a:schemeClr val="tx1"/>
                </a:solidFill>
              </a:rPr>
              <a:t> za porušenie ktorých sa ukladajú pokuty podľa osobitného predpisu,</a:t>
            </a:r>
            <a:r>
              <a:rPr lang="sk-SK" sz="4200" b="1" u="sng" baseline="30000" dirty="0">
                <a:solidFill>
                  <a:schemeClr val="tx1"/>
                </a:solidFill>
                <a:hlinkClick r:id="rId10" tooltip="Odkaz na predpis alebo ustanovenie"/>
              </a:rPr>
              <a:t>9</a:t>
            </a:r>
            <a:r>
              <a:rPr lang="sk-SK" sz="4200" b="1" u="sng" dirty="0">
                <a:solidFill>
                  <a:schemeClr val="tx1"/>
                </a:solidFill>
                <a:hlinkClick r:id="rId10" tooltip="Odkaz na predpis alebo ustanovenie"/>
              </a:rPr>
              <a:t>)</a:t>
            </a:r>
            <a:endParaRPr lang="sk-SK" sz="4200" dirty="0">
              <a:solidFill>
                <a:schemeClr val="tx1"/>
              </a:solidFill>
            </a:endParaRPr>
          </a:p>
          <a:p>
            <a:r>
              <a:rPr lang="sk-SK" sz="4200" dirty="0">
                <a:solidFill>
                  <a:schemeClr val="tx1"/>
                </a:solidFill>
              </a:rPr>
              <a:t>k) plnenie povinností vo vzťahu k obmedzeniu platieb v hotovosti podľa osobitného predpisu,</a:t>
            </a:r>
            <a:r>
              <a:rPr lang="sk-SK" sz="4200" b="1" u="sng" baseline="30000" dirty="0">
                <a:solidFill>
                  <a:schemeClr val="tx1"/>
                </a:solidFill>
                <a:hlinkClick r:id="rId11" tooltip="Odkaz na predpis alebo ustanovenie"/>
              </a:rPr>
              <a:t>10</a:t>
            </a:r>
            <a:r>
              <a:rPr lang="sk-SK" sz="4200" b="1" u="sng" dirty="0">
                <a:solidFill>
                  <a:schemeClr val="tx1"/>
                </a:solidFill>
                <a:hlinkClick r:id="rId11" tooltip="Odkaz na predpis alebo ustanovenie"/>
              </a:rPr>
              <a:t>)</a:t>
            </a:r>
            <a:r>
              <a:rPr lang="sk-SK" sz="4200" dirty="0">
                <a:solidFill>
                  <a:schemeClr val="tx1"/>
                </a:solidFill>
              </a:rPr>
              <a:t> za porušenie ktorých sa ukladajú pokuty podľa osobitného predpisu,</a:t>
            </a:r>
            <a:r>
              <a:rPr lang="sk-SK" sz="4200" b="1" u="sng" baseline="30000" dirty="0">
                <a:solidFill>
                  <a:schemeClr val="tx1"/>
                </a:solidFill>
                <a:hlinkClick r:id="rId11" tooltip="Odkaz na predpis alebo ustanovenie"/>
              </a:rPr>
              <a:t>10</a:t>
            </a:r>
            <a:r>
              <a:rPr lang="sk-SK" sz="4200" b="1" u="sng" dirty="0">
                <a:solidFill>
                  <a:schemeClr val="tx1"/>
                </a:solidFill>
                <a:hlinkClick r:id="rId11" tooltip="Odkaz na predpis alebo ustanovenie"/>
              </a:rPr>
              <a:t>)</a:t>
            </a:r>
            <a:endParaRPr lang="sk-SK" sz="4200" dirty="0">
              <a:solidFill>
                <a:schemeClr val="tx1"/>
              </a:solidFill>
            </a:endParaRPr>
          </a:p>
          <a:p>
            <a:r>
              <a:rPr lang="sk-SK" sz="4200" dirty="0">
                <a:solidFill>
                  <a:schemeClr val="tx1"/>
                </a:solidFill>
              </a:rPr>
              <a:t>l) plnenie povinností vo vzťahu k spotrebným daniam podľa osobitných predpisov,</a:t>
            </a:r>
            <a:r>
              <a:rPr lang="sk-SK" sz="4200" b="1" u="sng" baseline="30000" dirty="0">
                <a:solidFill>
                  <a:schemeClr val="tx1"/>
                </a:solidFill>
                <a:hlinkClick r:id="rId12" tooltip="Odkaz na predpis alebo ustanovenie"/>
              </a:rPr>
              <a:t>11</a:t>
            </a:r>
            <a:r>
              <a:rPr lang="sk-SK" sz="4200" b="1" u="sng" dirty="0">
                <a:solidFill>
                  <a:schemeClr val="tx1"/>
                </a:solidFill>
                <a:hlinkClick r:id="rId12" tooltip="Odkaz na predpis alebo ustanovenie"/>
              </a:rPr>
              <a:t>)</a:t>
            </a:r>
            <a:r>
              <a:rPr lang="sk-SK" sz="4200" dirty="0">
                <a:solidFill>
                  <a:schemeClr val="tx1"/>
                </a:solidFill>
              </a:rPr>
              <a:t> za porušenie ktorých sa ukladajú pokuty podľa osobitných predpisov,</a:t>
            </a:r>
            <a:r>
              <a:rPr lang="sk-SK" sz="4200" b="1" u="sng" baseline="30000" dirty="0">
                <a:solidFill>
                  <a:schemeClr val="tx1"/>
                </a:solidFill>
                <a:hlinkClick r:id="rId12" tooltip="Odkaz na predpis alebo ustanovenie"/>
              </a:rPr>
              <a:t>11</a:t>
            </a:r>
            <a:r>
              <a:rPr lang="sk-SK" sz="4200" b="1" u="sng" dirty="0">
                <a:solidFill>
                  <a:schemeClr val="tx1"/>
                </a:solidFill>
                <a:hlinkClick r:id="rId12" tooltip="Odkaz na predpis alebo ustanovenie"/>
              </a:rPr>
              <a:t>)</a:t>
            </a:r>
            <a:endParaRPr lang="sk-SK" sz="4200" dirty="0">
              <a:solidFill>
                <a:schemeClr val="tx1"/>
              </a:solidFill>
            </a:endParaRPr>
          </a:p>
          <a:p>
            <a:r>
              <a:rPr lang="sk-SK" sz="4200" dirty="0">
                <a:solidFill>
                  <a:schemeClr val="tx1"/>
                </a:solidFill>
              </a:rPr>
              <a:t>m) plnenie povinností, za porušenie ktorých dochádza k zániku nároku na vrátenie nadmerného odpočtu podľa osobitného predpisu.</a:t>
            </a:r>
            <a:r>
              <a:rPr lang="sk-SK" sz="4200" b="1" u="sng" baseline="30000" dirty="0">
                <a:solidFill>
                  <a:schemeClr val="tx1"/>
                </a:solidFill>
                <a:hlinkClick r:id="rId13" tooltip="Odkaz na predpis alebo ustanovenie"/>
              </a:rPr>
              <a:t>12</a:t>
            </a:r>
            <a:r>
              <a:rPr lang="sk-SK" sz="4200" b="1" u="sng" dirty="0">
                <a:solidFill>
                  <a:schemeClr val="tx1"/>
                </a:solidFill>
                <a:hlinkClick r:id="rId13" tooltip="Odkaz na predpis alebo ustanovenie"/>
              </a:rPr>
              <a:t>)</a:t>
            </a:r>
            <a:endParaRPr lang="sk-SK" sz="4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7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802" y="870489"/>
            <a:ext cx="11235362" cy="1095272"/>
          </a:xfrm>
        </p:spPr>
        <p:txBody>
          <a:bodyPr/>
          <a:lstStyle/>
          <a:p>
            <a:pPr algn="ctr"/>
            <a:r>
              <a:rPr lang="sk-SK" sz="2800" dirty="0"/>
              <a:t>Detail KR1 v zmysle § 1 písm. f) a g) vyhlášky</a:t>
            </a:r>
            <a:br>
              <a:rPr lang="sk-SK" sz="2800" dirty="0"/>
            </a:br>
            <a:r>
              <a:rPr lang="sk-SK" sz="2800" b="1" dirty="0"/>
              <a:t>Nedoplatky za daňovú časť a colnú časť</a:t>
            </a:r>
            <a:endParaRPr lang="sk-SK" sz="2800" b="1" dirty="0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06657" y="2144848"/>
            <a:ext cx="1138478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Typy porušenia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k-SK" dirty="0">
                <a:latin typeface="Arial Narrow" panose="020B0606020202030204" pitchFamily="34" charset="0"/>
              </a:rPr>
              <a:t>stav nedoplatkov evidovaných na osobných účtoch daňových subjektov daňovými a colnými úradmi podľa stavu ku koncu mesiaca, 6 mesiacov dozadu, </a:t>
            </a:r>
            <a:r>
              <a:rPr lang="sk-SK" dirty="0">
                <a:solidFill>
                  <a:srgbClr val="0070C0"/>
                </a:solidFill>
                <a:latin typeface="Arial Narrow" panose="020B0606020202030204" pitchFamily="34" charset="0"/>
              </a:rPr>
              <a:t>zistí sa najvyšší nedoplatok </a:t>
            </a:r>
            <a:r>
              <a:rPr lang="sk-SK" dirty="0">
                <a:latin typeface="Arial Narrow" panose="020B0606020202030204" pitchFamily="34" charset="0"/>
              </a:rPr>
              <a:t>. Pri prepočte k 31.12. sú vyhodnocované mesiace jún – november, pri prepočte k 30.6. mesiace december – máj.</a:t>
            </a:r>
            <a:endParaRPr lang="sk-SK" u="sng" dirty="0">
              <a:solidFill>
                <a:srgbClr val="029676"/>
              </a:solidFill>
              <a:latin typeface="Arial Narrow" panose="020B0606020202030204" pitchFamily="34" charset="0"/>
            </a:endParaRPr>
          </a:p>
          <a:p>
            <a:pPr algn="just"/>
            <a:endParaRPr lang="sk-SK" u="sng" dirty="0">
              <a:solidFill>
                <a:srgbClr val="029676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Podmienky hodnotenia</a:t>
            </a:r>
          </a:p>
          <a:p>
            <a:pPr algn="just">
              <a:spcAft>
                <a:spcPts val="0"/>
              </a:spcAft>
            </a:pPr>
            <a:r>
              <a:rPr lang="sk-SK" dirty="0">
                <a:solidFill>
                  <a:srgbClr val="0070C0"/>
                </a:solidFill>
                <a:latin typeface="Arial Narrow" panose="020B0606020202030204" pitchFamily="34" charset="0"/>
              </a:rPr>
              <a:t>Ak je najvyššia výška nedoplatku vo viacerých obdobiach rovnaká, algoritmus vyberie najnovšie obdobie</a:t>
            </a:r>
            <a:r>
              <a:rPr lang="sk-SK" dirty="0">
                <a:latin typeface="Arial Narrow" panose="020B0606020202030204" pitchFamily="34" charset="0"/>
              </a:rPr>
              <a:t>. </a:t>
            </a:r>
            <a:r>
              <a:rPr lang="sk-SK" dirty="0">
                <a:solidFill>
                  <a:srgbClr val="0070C0"/>
                </a:solidFill>
                <a:latin typeface="Arial Narrow" panose="020B0606020202030204" pitchFamily="34" charset="0"/>
              </a:rPr>
              <a:t>Ak sa nedoplatky v sledovanom období 6 mesiacov vyskytovali najviac 2  mesiace vrátane, pridelí sa polovičný počet bodov určený v hodnotiacej tabuľke. </a:t>
            </a:r>
            <a:endParaRPr lang="sk-SK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sk-SK" dirty="0">
                <a:solidFill>
                  <a:srgbClr val="FF0000"/>
                </a:solidFill>
                <a:latin typeface="Arial Narrow" panose="020B0606020202030204" pitchFamily="34" charset="0"/>
              </a:rPr>
              <a:t>Vo vyhodnotení sa zohľadní odkladný účinok priznaný súdom.</a:t>
            </a:r>
          </a:p>
          <a:p>
            <a:pPr algn="just"/>
            <a:endParaRPr lang="sk-SK" u="sng" dirty="0">
              <a:solidFill>
                <a:srgbClr val="325095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Bodové hodnotenie </a:t>
            </a:r>
          </a:p>
          <a:p>
            <a:pPr algn="just"/>
            <a:endParaRPr lang="sk-SK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0"/>
              </a:spcAft>
            </a:pPr>
            <a:endParaRPr lang="sk-SK" sz="500" dirty="0">
              <a:latin typeface="Arial Narrow" panose="020B0606020202030204" pitchFamily="34" charset="0"/>
            </a:endParaRPr>
          </a:p>
          <a:p>
            <a:pPr lvl="0" algn="just"/>
            <a:endParaRPr lang="sk-SK" sz="500" dirty="0">
              <a:latin typeface="Arial Narrow" panose="020B0606020202030204" pitchFamily="34" charset="0"/>
            </a:endParaRPr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683622"/>
              </p:ext>
            </p:extLst>
          </p:nvPr>
        </p:nvGraphicFramePr>
        <p:xfrm>
          <a:off x="2386893" y="4971328"/>
          <a:ext cx="6710925" cy="1679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0250">
                  <a:extLst>
                    <a:ext uri="{9D8B030D-6E8A-4147-A177-3AD203B41FA5}">
                      <a16:colId xmlns:a16="http://schemas.microsoft.com/office/drawing/2014/main" val="4086374342"/>
                    </a:ext>
                  </a:extLst>
                </a:gridCol>
                <a:gridCol w="1111875">
                  <a:extLst>
                    <a:ext uri="{9D8B030D-6E8A-4147-A177-3AD203B41FA5}">
                      <a16:colId xmlns:a16="http://schemas.microsoft.com/office/drawing/2014/main" val="74760926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72852432"/>
                    </a:ext>
                  </a:extLst>
                </a:gridCol>
              </a:tblGrid>
              <a:tr h="3727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KR1 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Počet bodov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Polovičný počet bodov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75315935"/>
                  </a:ext>
                </a:extLst>
              </a:tr>
              <a:tr h="2353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do 170 EUR vrátane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2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4542396"/>
                  </a:ext>
                </a:extLst>
              </a:tr>
              <a:tr h="2401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od 170 EUR do 500 EUR vrátane 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4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56343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od 500 EUR do 3 000 EUR vrátane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8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4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90351790"/>
                  </a:ext>
                </a:extLst>
              </a:tr>
              <a:tr h="2085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od 3 000 EUR do 5 000 EUR vrátane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12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6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87256710"/>
                  </a:ext>
                </a:extLst>
              </a:tr>
              <a:tr h="2586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od 5 000 EUR do 10 000 EUR vrátane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16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8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50716507"/>
                  </a:ext>
                </a:extLst>
              </a:tr>
              <a:tr h="1847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nad 10 000 EUR 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25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12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21767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47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413" y="656754"/>
            <a:ext cx="11353497" cy="1503642"/>
          </a:xfrm>
        </p:spPr>
        <p:txBody>
          <a:bodyPr/>
          <a:lstStyle/>
          <a:p>
            <a:pPr algn="ctr"/>
            <a:br>
              <a:rPr lang="sk-SK" dirty="0"/>
            </a:br>
            <a:r>
              <a:rPr lang="sk-SK" sz="2800" dirty="0"/>
              <a:t>Detail KR2 v zmysle § 1 písm. f) a g) vyhlášky </a:t>
            </a:r>
            <a:br>
              <a:rPr lang="sk-SK" sz="2800" dirty="0"/>
            </a:br>
            <a:r>
              <a:rPr lang="sk-SK" sz="2800" b="1" dirty="0"/>
              <a:t>Nedoplatky  postúpené na Slovenskú konsolidačnú, a. s.  za daňovú aj colnú časť</a:t>
            </a:r>
            <a:br>
              <a:rPr lang="sk-SK" sz="2800" b="1" dirty="0"/>
            </a:br>
            <a:r>
              <a:rPr lang="sk-SK" sz="2800" dirty="0"/>
              <a:t> </a:t>
            </a:r>
            <a:r>
              <a:rPr lang="sk-SK" sz="2800" b="1" dirty="0"/>
              <a:t>                                  </a:t>
            </a:r>
            <a:endParaRPr lang="sk-SK" sz="2800" b="1" dirty="0">
              <a:solidFill>
                <a:schemeClr val="bg1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618186" y="2160397"/>
            <a:ext cx="11208724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Typy porušenia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k-SK" dirty="0">
                <a:latin typeface="Arial Narrow" panose="020B0606020202030204" pitchFamily="34" charset="0"/>
              </a:rPr>
              <a:t>postúpenie nedoplatkov (dočasne nevymožiteľné nedoplatky, nedoplatky u daňových subjektov v konkurze, v likvidácii)  na Slovenskú konsolidačnú, a. s. </a:t>
            </a:r>
          </a:p>
          <a:p>
            <a:pPr algn="just">
              <a:lnSpc>
                <a:spcPct val="150000"/>
              </a:lnSpc>
            </a:pPr>
            <a:r>
              <a:rPr lang="sk-SK" sz="500" dirty="0">
                <a:latin typeface="Arial Narrow" panose="020B0606020202030204" pitchFamily="34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Podmienky hodnotenia</a:t>
            </a:r>
            <a:endParaRPr lang="sk-SK" u="sng" dirty="0">
              <a:solidFill>
                <a:srgbClr val="325095"/>
              </a:solidFill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Do hodnotenia sa berie celková suma postúpených nedoplatkov za posledných 5 rokov.</a:t>
            </a:r>
          </a:p>
          <a:p>
            <a:r>
              <a:rPr lang="sk-SK" dirty="0">
                <a:latin typeface="Arial Narrow" panose="020B0606020202030204" pitchFamily="34" charset="0"/>
              </a:rPr>
              <a:t>Maximálny počet bodov je 25. </a:t>
            </a:r>
          </a:p>
          <a:p>
            <a:endParaRPr lang="sk-SK" u="sng" dirty="0">
              <a:solidFill>
                <a:srgbClr val="FF0000"/>
              </a:solidFill>
            </a:endParaRPr>
          </a:p>
          <a:p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Bodové hodnotenie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505589"/>
              </p:ext>
            </p:extLst>
          </p:nvPr>
        </p:nvGraphicFramePr>
        <p:xfrm>
          <a:off x="750662" y="4877435"/>
          <a:ext cx="5722327" cy="1131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4955">
                  <a:extLst>
                    <a:ext uri="{9D8B030D-6E8A-4147-A177-3AD203B41FA5}">
                      <a16:colId xmlns:a16="http://schemas.microsoft.com/office/drawing/2014/main" val="762742923"/>
                    </a:ext>
                  </a:extLst>
                </a:gridCol>
                <a:gridCol w="1987372">
                  <a:extLst>
                    <a:ext uri="{9D8B030D-6E8A-4147-A177-3AD203B41FA5}">
                      <a16:colId xmlns:a16="http://schemas.microsoft.com/office/drawing/2014/main" val="3787233485"/>
                    </a:ext>
                  </a:extLst>
                </a:gridCol>
              </a:tblGrid>
              <a:tr h="395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KR2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361315" marT="0" marB="0"/>
                </a:tc>
                <a:tc>
                  <a:txBody>
                    <a:bodyPr/>
                    <a:lstStyle/>
                    <a:p>
                      <a:pPr marL="2292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Počet bodov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675005" marT="0" marB="0"/>
                </a:tc>
                <a:extLst>
                  <a:ext uri="{0D108BD9-81ED-4DB2-BD59-A6C34878D82A}">
                    <a16:rowId xmlns:a16="http://schemas.microsoft.com/office/drawing/2014/main" val="4119884958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Postúpenie na SK, a. s. do  170 EUR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6032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4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172845" marT="0" marB="0"/>
                </a:tc>
                <a:extLst>
                  <a:ext uri="{0D108BD9-81ED-4DB2-BD59-A6C34878D82A}">
                    <a16:rowId xmlns:a16="http://schemas.microsoft.com/office/drawing/2014/main" val="123073242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Postúpenie na SK, a. s. nad  170 EUR vrátane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5384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25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108710" marT="0" marB="0"/>
                </a:tc>
                <a:extLst>
                  <a:ext uri="{0D108BD9-81ED-4DB2-BD59-A6C34878D82A}">
                    <a16:rowId xmlns:a16="http://schemas.microsoft.com/office/drawing/2014/main" val="1551946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096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47312" y="539596"/>
            <a:ext cx="7954276" cy="1399735"/>
          </a:xfrm>
        </p:spPr>
        <p:txBody>
          <a:bodyPr/>
          <a:lstStyle/>
          <a:p>
            <a:pPr algn="ctr" fontAlgn="base"/>
            <a:r>
              <a:rPr lang="sk-SK" sz="2800" dirty="0"/>
              <a:t>Detail KR3 v zmysle § 1 písm. g) vyhlášky</a:t>
            </a:r>
            <a:br>
              <a:rPr lang="sk-SK" sz="2800" dirty="0"/>
            </a:br>
            <a:r>
              <a:rPr lang="sk-SK" sz="2800" b="1" dirty="0"/>
              <a:t>Odpísané nedoplatky pre nevymožiteľnosť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700751" y="2109636"/>
            <a:ext cx="1136468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Typy porušenia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k-SK" dirty="0">
                <a:latin typeface="Arial Narrow" panose="020B0606020202030204" pitchFamily="34" charset="0"/>
              </a:rPr>
              <a:t>nedoplatky odpísané colnými úradmi pre nevymožiteľnosť, u ktorých legislatíva priamo vylučuje ich postúpenie na Slovenskú konsolidačnú, a. s. </a:t>
            </a:r>
            <a:endParaRPr lang="sk-SK" sz="1000" dirty="0">
              <a:latin typeface="Arial Narrow" panose="020B0606020202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Podmienky hodnotenia</a:t>
            </a:r>
          </a:p>
          <a:p>
            <a:pPr algn="just"/>
            <a:r>
              <a:rPr lang="sk-SK" dirty="0">
                <a:latin typeface="Arial Narrow" panose="020B0606020202030204" pitchFamily="34" charset="0"/>
              </a:rPr>
              <a:t>Hodnotený subjekt má evidované odpísanie nedoplatku za posledných 5 rokov.</a:t>
            </a:r>
          </a:p>
          <a:p>
            <a:pPr algn="just"/>
            <a:r>
              <a:rPr lang="sk-SK" dirty="0">
                <a:latin typeface="Arial Narrow" panose="020B0606020202030204" pitchFamily="34" charset="0"/>
              </a:rPr>
              <a:t>Výška odpísaného nedoplatku určuje počet pridelených bodov. Maximálny počet bodov je 25.</a:t>
            </a:r>
          </a:p>
          <a:p>
            <a:endParaRPr lang="sk-SK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Bodové hodnotenie</a:t>
            </a:r>
            <a:r>
              <a:rPr lang="sk-SK" u="sng" dirty="0">
                <a:solidFill>
                  <a:srgbClr val="325095"/>
                </a:solidFill>
                <a:latin typeface="Arial Narrow" panose="020B0606020202030204" pitchFamily="34" charset="0"/>
              </a:rPr>
              <a:t> </a:t>
            </a:r>
            <a:endParaRPr lang="sk-SK" u="sng" dirty="0">
              <a:solidFill>
                <a:srgbClr val="325095"/>
              </a:solidFill>
            </a:endParaRPr>
          </a:p>
          <a:p>
            <a:pPr algn="just">
              <a:lnSpc>
                <a:spcPct val="150000"/>
              </a:lnSpc>
            </a:pPr>
            <a:endParaRPr lang="sk-SK" u="sng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870045"/>
              </p:ext>
            </p:extLst>
          </p:nvPr>
        </p:nvGraphicFramePr>
        <p:xfrm>
          <a:off x="2620171" y="4472022"/>
          <a:ext cx="5485141" cy="1875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4823">
                  <a:extLst>
                    <a:ext uri="{9D8B030D-6E8A-4147-A177-3AD203B41FA5}">
                      <a16:colId xmlns:a16="http://schemas.microsoft.com/office/drawing/2014/main" val="46772188"/>
                    </a:ext>
                  </a:extLst>
                </a:gridCol>
                <a:gridCol w="1680318">
                  <a:extLst>
                    <a:ext uri="{9D8B030D-6E8A-4147-A177-3AD203B41FA5}">
                      <a16:colId xmlns:a16="http://schemas.microsoft.com/office/drawing/2014/main" val="1981609029"/>
                    </a:ext>
                  </a:extLst>
                </a:gridCol>
              </a:tblGrid>
              <a:tr h="69845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KR3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104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Počet bodov</a:t>
                      </a:r>
                      <a:endParaRPr lang="sk-SK" sz="1200">
                        <a:effectLst/>
                      </a:endParaRPr>
                    </a:p>
                    <a:p>
                      <a:pPr marL="457200">
                        <a:spcBef>
                          <a:spcPts val="2320"/>
                        </a:spcBef>
                        <a:spcAft>
                          <a:spcPts val="0"/>
                        </a:spcAft>
                      </a:pPr>
                      <a:r>
                        <a:rPr lang="sk-SK" sz="1100" u="none" strike="noStrike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2255489"/>
                  </a:ext>
                </a:extLst>
              </a:tr>
              <a:tr h="390938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Odpísané do 10 EUR vrátane                                             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232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1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8953720"/>
                  </a:ext>
                </a:extLst>
              </a:tr>
              <a:tr h="395179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Odpísané od 10 EUR do 170 EUR              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232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4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0316186"/>
                  </a:ext>
                </a:extLst>
              </a:tr>
              <a:tr h="390938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Odpísané nad  170 EUR vrátane</a:t>
                      </a:r>
                      <a:r>
                        <a:rPr lang="sk-SK" sz="1100" spc="10115">
                          <a:effectLst/>
                        </a:rPr>
                        <a:t> 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232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25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7352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39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2466" y="422031"/>
            <a:ext cx="11304396" cy="1322463"/>
          </a:xfrm>
        </p:spPr>
        <p:txBody>
          <a:bodyPr/>
          <a:lstStyle/>
          <a:p>
            <a:pPr algn="ctr" fontAlgn="base"/>
            <a:br>
              <a:rPr lang="sk-SK" dirty="0"/>
            </a:br>
            <a:r>
              <a:rPr lang="sk-SK" sz="2800" dirty="0"/>
              <a:t>Detail</a:t>
            </a:r>
            <a:r>
              <a:rPr lang="sk-SK" sz="2800" dirty="0">
                <a:solidFill>
                  <a:srgbClr val="7030A0"/>
                </a:solidFill>
              </a:rPr>
              <a:t> </a:t>
            </a:r>
            <a:r>
              <a:rPr lang="sk-SK" sz="2800" dirty="0"/>
              <a:t>KR4 v zmysle § 1 písm. a) vyhlášky </a:t>
            </a:r>
            <a:br>
              <a:rPr lang="sk-SK" sz="2800" dirty="0"/>
            </a:br>
            <a:r>
              <a:rPr lang="sk-SK" sz="2800" b="1" dirty="0"/>
              <a:t>Nepodanie daňového priznania k dani z príjmov - DPPO, </a:t>
            </a:r>
            <a:br>
              <a:rPr lang="sk-SK" sz="2800" b="1" dirty="0"/>
            </a:br>
            <a:r>
              <a:rPr lang="sk-SK" sz="2800" b="1" dirty="0"/>
              <a:t>DPFO typ B v zákonom stanovenej lehote</a:t>
            </a:r>
            <a:endParaRPr lang="sk-SK" sz="2800" b="1" strike="sng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12466" y="2263432"/>
            <a:ext cx="113043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Typy porušenia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>
                <a:latin typeface="Arial Narrow" panose="020B0606020202030204" pitchFamily="34" charset="0"/>
              </a:rPr>
              <a:t>oneskorene podané daňové priznanie k dani z príjmov právnickej osoby, fyzickej osoby typ B viac ako 3 dni po zákonnej lehote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>
                <a:latin typeface="Arial Narrow" panose="020B0606020202030204" pitchFamily="34" charset="0"/>
              </a:rPr>
              <a:t>nepodané daňové priznanie k dani z príjmov právnickej osoby bez výzvy </a:t>
            </a:r>
            <a:r>
              <a:rPr lang="sk-SK" dirty="0">
                <a:solidFill>
                  <a:srgbClr val="FF0000"/>
                </a:solidFill>
                <a:latin typeface="Arial Narrow" panose="020B0606020202030204" pitchFamily="34" charset="0"/>
              </a:rPr>
              <a:t>alebo</a:t>
            </a:r>
            <a:r>
              <a:rPr lang="sk-SK" dirty="0">
                <a:latin typeface="Arial Narrow" panose="020B0606020202030204" pitchFamily="34" charset="0"/>
              </a:rPr>
              <a:t> po zaslaní výzvy, nepodané daňové priznanie k dani z príjmov fyzickej osoby typ B  po zaslaní výzvy.  </a:t>
            </a:r>
            <a:r>
              <a:rPr lang="sk-SK" sz="1000" dirty="0">
                <a:solidFill>
                  <a:srgbClr val="029676"/>
                </a:solidFill>
                <a:latin typeface="Arial Narrow" panose="020B0606020202030204" pitchFamily="34" charset="0"/>
              </a:rPr>
              <a:t>	</a:t>
            </a:r>
          </a:p>
          <a:p>
            <a:r>
              <a:rPr lang="sk-SK" sz="1000" dirty="0">
                <a:latin typeface="Arial Narrow" panose="020B0606020202030204" pitchFamily="34" charset="0"/>
              </a:rPr>
              <a:t>	</a:t>
            </a:r>
          </a:p>
          <a:p>
            <a:endParaRPr lang="sk-SK" sz="1000" dirty="0">
              <a:latin typeface="Arial Narrow" panose="020B0606020202030204" pitchFamily="34" charset="0"/>
            </a:endParaRPr>
          </a:p>
          <a:p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Podmienky hodnotenia</a:t>
            </a:r>
            <a:r>
              <a:rPr lang="sk-SK" dirty="0">
                <a:solidFill>
                  <a:srgbClr val="325095"/>
                </a:solidFill>
                <a:latin typeface="Arial Narrow" panose="020B0606020202030204" pitchFamily="34" charset="0"/>
              </a:rPr>
              <a:t>								 </a:t>
            </a: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Bodové hodnotenie</a:t>
            </a:r>
          </a:p>
          <a:p>
            <a:endParaRPr lang="sk-SK" u="sng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76" y="4179014"/>
            <a:ext cx="5379342" cy="1523958"/>
          </a:xfrm>
          <a:prstGeom prst="rect">
            <a:avLst/>
          </a:prstGeom>
        </p:spPr>
      </p:pic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015962"/>
              </p:ext>
            </p:extLst>
          </p:nvPr>
        </p:nvGraphicFramePr>
        <p:xfrm>
          <a:off x="6112084" y="4155889"/>
          <a:ext cx="5704780" cy="1547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6468">
                  <a:extLst>
                    <a:ext uri="{9D8B030D-6E8A-4147-A177-3AD203B41FA5}">
                      <a16:colId xmlns:a16="http://schemas.microsoft.com/office/drawing/2014/main" val="207613943"/>
                    </a:ext>
                  </a:extLst>
                </a:gridCol>
                <a:gridCol w="1348312">
                  <a:extLst>
                    <a:ext uri="{9D8B030D-6E8A-4147-A177-3AD203B41FA5}">
                      <a16:colId xmlns:a16="http://schemas.microsoft.com/office/drawing/2014/main" val="1371725206"/>
                    </a:ext>
                  </a:extLst>
                </a:gridCol>
              </a:tblGrid>
              <a:tr h="637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KR4 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Počet bodov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65735" marT="0" marB="0" anchor="ctr"/>
                </a:tc>
                <a:extLst>
                  <a:ext uri="{0D108BD9-81ED-4DB2-BD59-A6C34878D82A}">
                    <a16:rowId xmlns:a16="http://schemas.microsoft.com/office/drawing/2014/main" val="294130991"/>
                  </a:ext>
                </a:extLst>
              </a:tr>
              <a:tr h="4461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podané po zákonnej lehote viac ako 3 dni 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908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363855" marT="0" marB="0" anchor="ctr"/>
                </a:tc>
                <a:extLst>
                  <a:ext uri="{0D108BD9-81ED-4DB2-BD59-A6C34878D82A}">
                    <a16:rowId xmlns:a16="http://schemas.microsoft.com/office/drawing/2014/main" val="3482867956"/>
                  </a:ext>
                </a:extLst>
              </a:tr>
              <a:tr h="4636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nepodané, na výzvu alebo bez výzvy na podanie 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31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25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363855" marT="0" marB="0" anchor="ctr"/>
                </a:tc>
                <a:extLst>
                  <a:ext uri="{0D108BD9-81ED-4DB2-BD59-A6C34878D82A}">
                    <a16:rowId xmlns:a16="http://schemas.microsoft.com/office/drawing/2014/main" val="1816904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9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369" y="492369"/>
            <a:ext cx="11294246" cy="1578819"/>
          </a:xfrm>
        </p:spPr>
        <p:txBody>
          <a:bodyPr/>
          <a:lstStyle/>
          <a:p>
            <a:pPr algn="ctr"/>
            <a:r>
              <a:rPr lang="sk-SK" sz="2800" dirty="0"/>
              <a:t>Detail KR5 v zmysle § 1 písm. a) a  b) vyhlášky</a:t>
            </a:r>
            <a:br>
              <a:rPr lang="sk-SK" sz="2800" dirty="0"/>
            </a:br>
            <a:r>
              <a:rPr lang="sk-SK" sz="2800" b="1" dirty="0"/>
              <a:t>Nepodanie daňového priznania k dani z pridanej hodnoty a kontrolných výkazov  v zákonom stanovenej lehote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489652" y="2203111"/>
            <a:ext cx="112944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Typy porušenia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>
                <a:latin typeface="Arial Narrow" panose="020B0606020202030204" pitchFamily="34" charset="0"/>
              </a:rPr>
              <a:t>oneskorene podané daňové priznanie k dani z pridanej hodnoty a kontrolný výkaz viac ako 3 dni po zákonnej lehote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>
                <a:latin typeface="Arial Narrow" panose="020B0606020202030204" pitchFamily="34" charset="0"/>
              </a:rPr>
              <a:t>nepodané daňové priznanie k dani z pridanej hodnoty a kontrolný výkaz. </a:t>
            </a:r>
          </a:p>
          <a:p>
            <a:endParaRPr lang="sk-SK" dirty="0">
              <a:latin typeface="Arial Narrow" panose="020B0606020202030204" pitchFamily="34" charset="0"/>
            </a:endParaRPr>
          </a:p>
          <a:p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Podmienky hodnotenia</a:t>
            </a:r>
            <a:r>
              <a:rPr lang="sk-SK" dirty="0">
                <a:solidFill>
                  <a:srgbClr val="325095"/>
                </a:solidFill>
                <a:latin typeface="Arial Narrow" panose="020B0606020202030204" pitchFamily="34" charset="0"/>
              </a:rPr>
              <a:t>								      </a:t>
            </a: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Bodové hodnotenie</a:t>
            </a:r>
          </a:p>
          <a:p>
            <a:endParaRPr lang="sk-SK" dirty="0">
              <a:latin typeface="Arial Narrow" panose="020B0606020202030204" pitchFamily="34" charset="0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022098"/>
              </p:ext>
            </p:extLst>
          </p:nvPr>
        </p:nvGraphicFramePr>
        <p:xfrm>
          <a:off x="6356257" y="3753873"/>
          <a:ext cx="5208525" cy="1785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6175">
                  <a:extLst>
                    <a:ext uri="{9D8B030D-6E8A-4147-A177-3AD203B41FA5}">
                      <a16:colId xmlns:a16="http://schemas.microsoft.com/office/drawing/2014/main" val="4182682322"/>
                    </a:ext>
                  </a:extLst>
                </a:gridCol>
                <a:gridCol w="1012350">
                  <a:extLst>
                    <a:ext uri="{9D8B030D-6E8A-4147-A177-3AD203B41FA5}">
                      <a16:colId xmlns:a16="http://schemas.microsoft.com/office/drawing/2014/main" val="548169627"/>
                    </a:ext>
                  </a:extLst>
                </a:gridCol>
              </a:tblGrid>
              <a:tr h="6189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sk-SK" sz="1100" dirty="0">
                          <a:effectLst/>
                        </a:rPr>
                        <a:t>KR5 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133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sk-SK" sz="1100">
                          <a:effectLst/>
                        </a:rPr>
                        <a:t>Počet bodov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0" marT="0" marB="0" anchor="b"/>
                </a:tc>
                <a:extLst>
                  <a:ext uri="{0D108BD9-81ED-4DB2-BD59-A6C34878D82A}">
                    <a16:rowId xmlns:a16="http://schemas.microsoft.com/office/drawing/2014/main" val="2397532213"/>
                  </a:ext>
                </a:extLst>
              </a:tr>
              <a:tr h="583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sk-SK" sz="1100" dirty="0">
                          <a:effectLst/>
                        </a:rPr>
                        <a:t>podané po zákonnej lehote viac ako 3 dni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12217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sk-SK" sz="11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605790" marT="0" marB="0" anchor="ctr"/>
                </a:tc>
                <a:extLst>
                  <a:ext uri="{0D108BD9-81ED-4DB2-BD59-A6C34878D82A}">
                    <a16:rowId xmlns:a16="http://schemas.microsoft.com/office/drawing/2014/main" val="303053352"/>
                  </a:ext>
                </a:extLst>
              </a:tr>
              <a:tr h="5828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sk-SK" sz="1100">
                          <a:effectLst/>
                        </a:rPr>
                        <a:t>nepodané, na výzvu alebo bez výzvy na podanie 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6305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sk-SK" sz="1100" dirty="0">
                          <a:effectLst/>
                        </a:rPr>
                        <a:t>25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541655" marT="0" marB="0" anchor="ctr"/>
                </a:tc>
                <a:extLst>
                  <a:ext uri="{0D108BD9-81ED-4DB2-BD59-A6C34878D82A}">
                    <a16:rowId xmlns:a16="http://schemas.microsoft.com/office/drawing/2014/main" val="3123476937"/>
                  </a:ext>
                </a:extLst>
              </a:tr>
            </a:tbl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490767"/>
              </p:ext>
            </p:extLst>
          </p:nvPr>
        </p:nvGraphicFramePr>
        <p:xfrm>
          <a:off x="600366" y="3753874"/>
          <a:ext cx="5536531" cy="1785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árok" r:id="rId3" imgW="4495851" imgH="1695518" progId="Excel.Sheet.12">
                  <p:embed/>
                </p:oleObj>
              </mc:Choice>
              <mc:Fallback>
                <p:oleObj name="Hárok" r:id="rId3" imgW="4495851" imgH="16955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0366" y="3753874"/>
                        <a:ext cx="5536531" cy="1785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085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9584" y="603681"/>
            <a:ext cx="10810660" cy="1127465"/>
          </a:xfrm>
        </p:spPr>
        <p:txBody>
          <a:bodyPr/>
          <a:lstStyle/>
          <a:p>
            <a:pPr algn="ctr"/>
            <a:r>
              <a:rPr lang="sk-SK" sz="2400" dirty="0"/>
              <a:t>Detail KR6 v zmysle § 1 písm. a), b) a c) vyhlášky</a:t>
            </a:r>
            <a:br>
              <a:rPr lang="sk-SK" sz="2400"/>
            </a:br>
            <a:r>
              <a:rPr lang="sk-SK" sz="2400" b="1"/>
              <a:t>Nepodanie </a:t>
            </a:r>
            <a:r>
              <a:rPr lang="sk-SK" sz="2400" b="1" dirty="0"/>
              <a:t>iných daňových priznaní a daňových dokumentov v zákonom stanovenej lehote</a:t>
            </a:r>
            <a:endParaRPr lang="sk-SK" sz="2400" b="1" dirty="0">
              <a:solidFill>
                <a:schemeClr val="bg1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59292" y="2218329"/>
            <a:ext cx="111609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Typy porušenia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sk-SK" dirty="0">
                <a:latin typeface="Arial Narrow" panose="020B0606020202030204" pitchFamily="34" charset="0"/>
              </a:rPr>
              <a:t>oneskorene podané daňové priznanie k dani z motorových vozidiel a hlásenie  k dani z príjmov zo závislej činnosti viac ako 3 dni po zákonnej lehote a nepodané na výzvu</a:t>
            </a:r>
          </a:p>
          <a:p>
            <a:pPr algn="just"/>
            <a:endParaRPr lang="sk-SK" dirty="0">
              <a:solidFill>
                <a:srgbClr val="325095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Podmienky hodnotenia </a:t>
            </a:r>
            <a:r>
              <a:rPr lang="pl-PL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pre DzMV a Hlásenie ZČ</a:t>
            </a: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sk-SK" dirty="0">
                <a:solidFill>
                  <a:srgbClr val="325095"/>
                </a:solidFill>
                <a:latin typeface="Arial Narrow" panose="020B0606020202030204" pitchFamily="34" charset="0"/>
              </a:rPr>
              <a:t>				</a:t>
            </a:r>
            <a:r>
              <a:rPr lang="sk-SK" u="sng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Bodové hodnotenie </a:t>
            </a:r>
          </a:p>
          <a:p>
            <a:pPr algn="just"/>
            <a:endParaRPr lang="sk-SK" sz="1600" dirty="0">
              <a:latin typeface="Arial Narrow" panose="020B0606020202030204" pitchFamily="34" charset="0"/>
            </a:endParaRPr>
          </a:p>
          <a:p>
            <a:pPr algn="just"/>
            <a:endParaRPr lang="sk-SK" sz="1600" dirty="0">
              <a:latin typeface="Arial Narrow" panose="020B0606020202030204" pitchFamily="34" charset="0"/>
            </a:endParaRPr>
          </a:p>
          <a:p>
            <a:pPr algn="just"/>
            <a:endParaRPr lang="sk-SK" sz="1600" dirty="0">
              <a:latin typeface="Arial Narrow" panose="020B0606020202030204" pitchFamily="34" charset="0"/>
            </a:endParaRPr>
          </a:p>
          <a:p>
            <a:endParaRPr lang="sk-SK" u="sng" dirty="0">
              <a:solidFill>
                <a:srgbClr val="FF0000"/>
              </a:solidFill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9464"/>
              </p:ext>
            </p:extLst>
          </p:nvPr>
        </p:nvGraphicFramePr>
        <p:xfrm>
          <a:off x="647065" y="3898897"/>
          <a:ext cx="5448935" cy="1809891"/>
        </p:xfrm>
        <a:graphic>
          <a:graphicData uri="http://schemas.openxmlformats.org/drawingml/2006/table">
            <a:tbl>
              <a:tblPr firstRow="1" firstCol="1" bandRow="1"/>
              <a:tblGrid>
                <a:gridCol w="2057400">
                  <a:extLst>
                    <a:ext uri="{9D8B030D-6E8A-4147-A177-3AD203B41FA5}">
                      <a16:colId xmlns:a16="http://schemas.microsoft.com/office/drawing/2014/main" val="1419758380"/>
                    </a:ext>
                  </a:extLst>
                </a:gridCol>
                <a:gridCol w="1210945">
                  <a:extLst>
                    <a:ext uri="{9D8B030D-6E8A-4147-A177-3AD203B41FA5}">
                      <a16:colId xmlns:a16="http://schemas.microsoft.com/office/drawing/2014/main" val="3905242611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2931489037"/>
                    </a:ext>
                  </a:extLst>
                </a:gridCol>
                <a:gridCol w="920115">
                  <a:extLst>
                    <a:ext uri="{9D8B030D-6E8A-4147-A177-3AD203B41FA5}">
                      <a16:colId xmlns:a16="http://schemas.microsoft.com/office/drawing/2014/main" val="1964976407"/>
                    </a:ext>
                  </a:extLst>
                </a:gridCol>
              </a:tblGrid>
              <a:tr h="905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Podávanie daňového priznania k dani z motorových vozidiel v zákonom stanovenej lehote 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oneskorene podané viac ako 3 dni  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244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nepodané  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na výzvu 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80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 roky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325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671448"/>
                  </a:ext>
                </a:extLst>
              </a:tr>
              <a:tr h="904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Podávanie Hlásenia ZČ v zákonom stanovenej lehote 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oneskorene podané viac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ako 3 dni 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244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nepodané  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na výzvu 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80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 roky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325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334921"/>
                  </a:ext>
                </a:extLst>
              </a:tr>
            </a:tbl>
          </a:graphicData>
        </a:graphic>
      </p:graphicFrame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157088"/>
              </p:ext>
            </p:extLst>
          </p:nvPr>
        </p:nvGraphicFramePr>
        <p:xfrm>
          <a:off x="6527523" y="3898896"/>
          <a:ext cx="4587240" cy="1809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0915">
                  <a:extLst>
                    <a:ext uri="{9D8B030D-6E8A-4147-A177-3AD203B41FA5}">
                      <a16:colId xmlns:a16="http://schemas.microsoft.com/office/drawing/2014/main" val="3100563604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366437779"/>
                    </a:ext>
                  </a:extLst>
                </a:gridCol>
              </a:tblGrid>
              <a:tr h="586309">
                <a:tc>
                  <a:txBody>
                    <a:bodyPr/>
                    <a:lstStyle/>
                    <a:p>
                      <a:pPr indent="-400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 KR6 DP – DzMV, Hlásenie ZČ 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1466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Počet bodov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76530" marT="0" marB="0"/>
                </a:tc>
                <a:extLst>
                  <a:ext uri="{0D108BD9-81ED-4DB2-BD59-A6C34878D82A}">
                    <a16:rowId xmlns:a16="http://schemas.microsoft.com/office/drawing/2014/main" val="723829774"/>
                  </a:ext>
                </a:extLst>
              </a:tr>
              <a:tr h="6074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podané po zákonnej lehote viac ako 3 dni 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8801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26085" marT="0" marB="0"/>
                </a:tc>
                <a:extLst>
                  <a:ext uri="{0D108BD9-81ED-4DB2-BD59-A6C34878D82A}">
                    <a16:rowId xmlns:a16="http://schemas.microsoft.com/office/drawing/2014/main" val="3207854119"/>
                  </a:ext>
                </a:extLst>
              </a:tr>
              <a:tr h="6160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nepodané na výzvu na podanie 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1168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15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361950" marT="0" marB="0"/>
                </a:tc>
                <a:extLst>
                  <a:ext uri="{0D108BD9-81ED-4DB2-BD59-A6C34878D82A}">
                    <a16:rowId xmlns:a16="http://schemas.microsoft.com/office/drawing/2014/main" val="297384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035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E38FC4-8BB1-4D89-83DC-BBA456EBF47C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E966BCD-F5EC-4930-B735-6EFB3963BD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C9447E-644A-4277-BF43-A873A945AC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5236</TotalTime>
  <Words>2985</Words>
  <Application>Microsoft Office PowerPoint</Application>
  <PresentationFormat>Širokouhlá</PresentationFormat>
  <Paragraphs>404</Paragraphs>
  <Slides>25</Slides>
  <Notes>16</Notes>
  <HiddenSlides>0</HiddenSlides>
  <MMClips>0</MMClips>
  <ScaleCrop>false</ScaleCrop>
  <HeadingPairs>
    <vt:vector size="8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4" baseType="lpstr">
      <vt:lpstr>Arial</vt:lpstr>
      <vt:lpstr>Arial Narrow</vt:lpstr>
      <vt:lpstr>Calibri</vt:lpstr>
      <vt:lpstr>Century Gothic</vt:lpstr>
      <vt:lpstr>Times New Roman</vt:lpstr>
      <vt:lpstr>Wingdings</vt:lpstr>
      <vt:lpstr>Wingdings 3</vt:lpstr>
      <vt:lpstr>Ion Boardroom</vt:lpstr>
      <vt:lpstr>Hárok</vt:lpstr>
      <vt:lpstr>INDEX DAŇOVEJ SPOĽAHLIVOSTI Kritériá na určenie IDS</vt:lpstr>
      <vt:lpstr>Rozdelenie daňových subjektov podľa bodov</vt:lpstr>
      <vt:lpstr>Vyhláška č. 544/2021 Z. z.  o kritériách na určenie indexu daňovej spoľahlivosti</vt:lpstr>
      <vt:lpstr>Detail KR1 v zmysle § 1 písm. f) a g) vyhlášky Nedoplatky za daňovú časť a colnú časť</vt:lpstr>
      <vt:lpstr> Detail KR2 v zmysle § 1 písm. f) a g) vyhlášky  Nedoplatky  postúpené na Slovenskú konsolidačnú, a. s.  za daňovú aj colnú časť                                    </vt:lpstr>
      <vt:lpstr>Detail KR3 v zmysle § 1 písm. g) vyhlášky Odpísané nedoplatky pre nevymožiteľnosť</vt:lpstr>
      <vt:lpstr> Detail KR4 v zmysle § 1 písm. a) vyhlášky  Nepodanie daňového priznania k dani z príjmov - DPPO,  DPFO typ B v zákonom stanovenej lehote</vt:lpstr>
      <vt:lpstr>Detail KR5 v zmysle § 1 písm. a) a  b) vyhlášky Nepodanie daňového priznania k dani z pridanej hodnoty a kontrolných výkazov  v zákonom stanovenej lehote</vt:lpstr>
      <vt:lpstr>Detail KR6 v zmysle § 1 písm. a), b) a c) vyhlášky Nepodanie iných daňových priznaní a daňových dokumentov v zákonom stanovenej lehote</vt:lpstr>
      <vt:lpstr>Detail KR6 v zmysle § 1 písm. a), b) a c) vyhlášky Nepodanie iných daňových priznaní a daňových dokumentov v zákonom stanovenej lehote</vt:lpstr>
      <vt:lpstr>Detail KR7 v zmysle § 1 písm. l) vyhlášky  Vyhodnotenie uloženia pokuty pri správe spotrebných daní</vt:lpstr>
      <vt:lpstr>Detail KR8 v zmysle § 1 písm. a) vyhlášky Vyhodnotenie podávania daňového priznania pre spotrebné dane v lehote</vt:lpstr>
      <vt:lpstr>Detail KR9 v zmysle § 1 písm. d) vyhlášky Vyrubenie spotrebnej dane alebo rozdielu spotrebnej dane colným úradom</vt:lpstr>
      <vt:lpstr>Prezentácia programu PowerPoint</vt:lpstr>
      <vt:lpstr>Detail KR10 v zmysle § 1 písm. h) vyhlášky Určovanie spotrebnej dane podľa pomôcok</vt:lpstr>
      <vt:lpstr>Detail KR11 v zmysle § 1 písm. d) a e) vyhlášky Nálezy z kontrol - DÚ</vt:lpstr>
      <vt:lpstr>Detail KR11 v zmysle § 1 písm. d) a e) vyhlášky Nálezy z kontrol - DÚ</vt:lpstr>
      <vt:lpstr>Detail KR12 v zmysle § 1 písm. h) vyhlášky Určovanie dane podľa pomôcok </vt:lpstr>
      <vt:lpstr>  Detail KR13 v zmysle § 1 písm. m) vyhlášky   Zánik nároku na vrátenie NO DPH  </vt:lpstr>
      <vt:lpstr>Detail KR14 v zmysle § 1 písm. i) vyhlášky Porušenie vybraných ustanovení zákona o ERP a zákona o obmedzení platieb v hotovosti </vt:lpstr>
      <vt:lpstr>Detail KR14 v zmysle § 1 písm. k) vyhlášky Porušenie vybraných ustanovení zákona o ERP a zákona o obmedzení platieb v hotovosti</vt:lpstr>
      <vt:lpstr>Detail KR15 v zmysle § 1 písm. j) vyhlášky  Porušenie zákona č. 431/2002 Z. z. o účtovníctve v znení neskorších predpisov</vt:lpstr>
      <vt:lpstr>EKONOMICKÝ UKAZOVATEĽ Efektívna daňová sadzba</vt:lpstr>
      <vt:lpstr>EKONOMICKÝ UKAZOVATEĽ Efektívna daňová sadzba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 Opalek DataConcept</dc:creator>
  <cp:lastModifiedBy>Metodika@skdp.sk</cp:lastModifiedBy>
  <cp:revision>352</cp:revision>
  <cp:lastPrinted>2022-11-08T09:41:15Z</cp:lastPrinted>
  <dcterms:created xsi:type="dcterms:W3CDTF">2019-09-03T08:16:12Z</dcterms:created>
  <dcterms:modified xsi:type="dcterms:W3CDTF">2025-08-07T11:42:27Z</dcterms:modified>
</cp:coreProperties>
</file>